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avi" ContentType="video/avi"/>
  <Default Extension="tiff" ContentType="image/tiff"/>
  <Default Extension="gif" ContentType="image/gif"/>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ppt/charts/chart2.xml" ContentType="application/vnd.openxmlformats-officedocument.drawingml.chart+xml"/>
  <Override PartName="/ppt/charts/chart3.xml" ContentType="application/vnd.openxmlformats-officedocument.drawingml.chart+xml"/>
  <Override PartName="/ppt/charts/chart4.xml" ContentType="application/vnd.openxmlformats-officedocument.drawingml.chart+xml"/>
  <Override PartName="/ppt/charts/chart5.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92" r:id="rId2"/>
    <p:sldId id="262" r:id="rId3"/>
    <p:sldId id="277" r:id="rId4"/>
    <p:sldId id="278" r:id="rId5"/>
    <p:sldId id="279" r:id="rId6"/>
    <p:sldId id="257" r:id="rId7"/>
    <p:sldId id="258" r:id="rId8"/>
    <p:sldId id="261" r:id="rId9"/>
    <p:sldId id="259" r:id="rId10"/>
    <p:sldId id="256" r:id="rId11"/>
    <p:sldId id="260" r:id="rId12"/>
    <p:sldId id="263" r:id="rId13"/>
    <p:sldId id="264" r:id="rId14"/>
    <p:sldId id="266" r:id="rId15"/>
    <p:sldId id="265" r:id="rId16"/>
    <p:sldId id="270" r:id="rId17"/>
    <p:sldId id="271" r:id="rId18"/>
    <p:sldId id="273" r:id="rId19"/>
    <p:sldId id="274" r:id="rId20"/>
    <p:sldId id="269" r:id="rId21"/>
    <p:sldId id="275" r:id="rId22"/>
    <p:sldId id="272" r:id="rId23"/>
    <p:sldId id="276" r:id="rId24"/>
    <p:sldId id="280" r:id="rId25"/>
    <p:sldId id="282" r:id="rId26"/>
    <p:sldId id="283" r:id="rId27"/>
    <p:sldId id="281" r:id="rId28"/>
    <p:sldId id="284" r:id="rId29"/>
    <p:sldId id="285" r:id="rId30"/>
    <p:sldId id="286" r:id="rId31"/>
    <p:sldId id="287" r:id="rId32"/>
    <p:sldId id="288" r:id="rId33"/>
    <p:sldId id="291" r:id="rId34"/>
    <p:sldId id="289" r:id="rId35"/>
    <p:sldId id="290" r:id="rId3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Средний стиль 2 - акцент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71" autoAdjust="0"/>
    <p:restoredTop sz="99646" autoAdjust="0"/>
  </p:normalViewPr>
  <p:slideViewPr>
    <p:cSldViewPr snapToGrid="0">
      <p:cViewPr varScale="1">
        <p:scale>
          <a:sx n="109" d="100"/>
          <a:sy n="109" d="100"/>
        </p:scale>
        <p:origin x="-402" y="-84"/>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charts/_rels/chart1.xml.rels><?xml version="1.0" encoding="UTF-8" standalone="yes"?>
<Relationships xmlns="http://schemas.openxmlformats.org/package/2006/relationships"><Relationship Id="rId1" Type="http://schemas.openxmlformats.org/officeDocument/2006/relationships/oleObject" Target="../embeddings/oleObject1.bin"/></Relationships>
</file>

<file path=ppt/charts/_rels/chart2.xml.rels><?xml version="1.0" encoding="UTF-8" standalone="yes"?>
<Relationships xmlns="http://schemas.openxmlformats.org/package/2006/relationships"><Relationship Id="rId1" Type="http://schemas.openxmlformats.org/officeDocument/2006/relationships/oleObject" Target="../embeddings/oleObject2.bin"/></Relationships>
</file>

<file path=ppt/charts/_rels/chart3.xml.rels><?xml version="1.0" encoding="UTF-8" standalone="yes"?>
<Relationships xmlns="http://schemas.openxmlformats.org/package/2006/relationships"><Relationship Id="rId1" Type="http://schemas.openxmlformats.org/officeDocument/2006/relationships/oleObject" Target="../embeddings/oleObject3.bin"/></Relationships>
</file>

<file path=ppt/charts/_rels/chart4.xml.rels><?xml version="1.0" encoding="UTF-8" standalone="yes"?>
<Relationships xmlns="http://schemas.openxmlformats.org/package/2006/relationships"><Relationship Id="rId1" Type="http://schemas.openxmlformats.org/officeDocument/2006/relationships/oleObject" Target="../embeddings/oleObject4.bin"/></Relationships>
</file>

<file path=ppt/charts/_rels/chart5.xml.rels><?xml version="1.0" encoding="UTF-8" standalone="yes"?>
<Relationships xmlns="http://schemas.openxmlformats.org/package/2006/relationships"><Relationship Id="rId1" Type="http://schemas.openxmlformats.org/officeDocument/2006/relationships/oleObject" Target="../embeddings/oleObject5.bin"/></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'[БД НТП ІЕЗ.xlsx]Графики по таблице 2'!$A$26:$A$42</c:f>
              <c:strCache>
                <c:ptCount val="17"/>
                <c:pt idx="0">
                  <c:v>8</c:v>
                </c:pt>
                <c:pt idx="1">
                  <c:v>9</c:v>
                </c:pt>
                <c:pt idx="2">
                  <c:v>17</c:v>
                </c:pt>
                <c:pt idx="3">
                  <c:v>18</c:v>
                </c:pt>
                <c:pt idx="4">
                  <c:v>20</c:v>
                </c:pt>
                <c:pt idx="5">
                  <c:v>21</c:v>
                </c:pt>
                <c:pt idx="6">
                  <c:v>22</c:v>
                </c:pt>
                <c:pt idx="7">
                  <c:v>28</c:v>
                </c:pt>
                <c:pt idx="8">
                  <c:v>30</c:v>
                </c:pt>
                <c:pt idx="9">
                  <c:v>34</c:v>
                </c:pt>
                <c:pt idx="10">
                  <c:v>35</c:v>
                </c:pt>
                <c:pt idx="11">
                  <c:v>47</c:v>
                </c:pt>
                <c:pt idx="12">
                  <c:v>56</c:v>
                </c:pt>
                <c:pt idx="13">
                  <c:v>57</c:v>
                </c:pt>
                <c:pt idx="14">
                  <c:v>59</c:v>
                </c:pt>
                <c:pt idx="15">
                  <c:v>73</c:v>
                </c:pt>
                <c:pt idx="16">
                  <c:v>84</c:v>
                </c:pt>
              </c:strCache>
            </c:strRef>
          </c:tx>
          <c:spPr>
            <a:solidFill>
              <a:schemeClr val="accent1"/>
            </a:solidFill>
            <a:ln>
              <a:noFill/>
            </a:ln>
            <a:effectLst/>
          </c:spPr>
          <c:invertIfNegative val="0"/>
          <c:dLbls>
            <c:spPr>
              <a:noFill/>
              <a:ln>
                <a:noFill/>
              </a:ln>
              <a:effectLst/>
            </c:spPr>
            <c:txPr>
              <a:bodyPr rot="0" vert="horz"/>
              <a:lstStyle/>
              <a:p>
                <a:pPr>
                  <a:defRPr sz="1800" b="1">
                    <a:solidFill>
                      <a:srgbClr val="FF0000"/>
                    </a:solidFill>
                  </a:defRPr>
                </a:pPr>
                <a:endParaRPr lang="uk-UA"/>
              </a:p>
            </c:txPr>
            <c:showLegendKey val="0"/>
            <c:showVal val="1"/>
            <c:showCatName val="0"/>
            <c:showSerName val="0"/>
            <c:showPercent val="0"/>
            <c:showBubbleSize val="0"/>
            <c:showLeaderLines val="0"/>
            <c:extLst xmlns:c16r2="http://schemas.microsoft.com/office/drawing/2015/06/char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numRef>
              <c:f>'[БД НТП ІЕЗ.xlsx]Графики по таблице 2'!$A$26:$A$42</c:f>
              <c:numCache>
                <c:formatCode>General</c:formatCode>
                <c:ptCount val="17"/>
                <c:pt idx="0">
                  <c:v>8</c:v>
                </c:pt>
                <c:pt idx="1">
                  <c:v>9</c:v>
                </c:pt>
                <c:pt idx="2">
                  <c:v>17</c:v>
                </c:pt>
                <c:pt idx="3">
                  <c:v>18</c:v>
                </c:pt>
                <c:pt idx="4">
                  <c:v>20</c:v>
                </c:pt>
                <c:pt idx="5">
                  <c:v>21</c:v>
                </c:pt>
                <c:pt idx="6">
                  <c:v>22</c:v>
                </c:pt>
                <c:pt idx="7">
                  <c:v>28</c:v>
                </c:pt>
                <c:pt idx="8">
                  <c:v>30</c:v>
                </c:pt>
                <c:pt idx="9">
                  <c:v>34</c:v>
                </c:pt>
                <c:pt idx="10">
                  <c:v>35</c:v>
                </c:pt>
                <c:pt idx="11">
                  <c:v>47</c:v>
                </c:pt>
                <c:pt idx="12">
                  <c:v>56</c:v>
                </c:pt>
                <c:pt idx="13">
                  <c:v>57</c:v>
                </c:pt>
                <c:pt idx="14">
                  <c:v>59</c:v>
                </c:pt>
                <c:pt idx="15">
                  <c:v>73</c:v>
                </c:pt>
                <c:pt idx="16">
                  <c:v>84</c:v>
                </c:pt>
              </c:numCache>
            </c:numRef>
          </c:cat>
          <c:val>
            <c:numRef>
              <c:f>'[БД НТП ІЕЗ.xlsx]Графики по таблице 2'!$B$26:$B$42</c:f>
              <c:numCache>
                <c:formatCode>General</c:formatCode>
                <c:ptCount val="17"/>
                <c:pt idx="0">
                  <c:v>2</c:v>
                </c:pt>
                <c:pt idx="1">
                  <c:v>1</c:v>
                </c:pt>
                <c:pt idx="2">
                  <c:v>3</c:v>
                </c:pt>
                <c:pt idx="3">
                  <c:v>5</c:v>
                </c:pt>
                <c:pt idx="4">
                  <c:v>6</c:v>
                </c:pt>
                <c:pt idx="5">
                  <c:v>1</c:v>
                </c:pt>
                <c:pt idx="6">
                  <c:v>1</c:v>
                </c:pt>
                <c:pt idx="7">
                  <c:v>3</c:v>
                </c:pt>
                <c:pt idx="8">
                  <c:v>1</c:v>
                </c:pt>
                <c:pt idx="9">
                  <c:v>5</c:v>
                </c:pt>
                <c:pt idx="10">
                  <c:v>1</c:v>
                </c:pt>
                <c:pt idx="11">
                  <c:v>2</c:v>
                </c:pt>
                <c:pt idx="12">
                  <c:v>1</c:v>
                </c:pt>
                <c:pt idx="13">
                  <c:v>2</c:v>
                </c:pt>
                <c:pt idx="14">
                  <c:v>1</c:v>
                </c:pt>
                <c:pt idx="15">
                  <c:v>4</c:v>
                </c:pt>
                <c:pt idx="16">
                  <c:v>2</c:v>
                </c:pt>
              </c:numCache>
            </c:numRef>
          </c:val>
          <c:extLst xmlns:c16r2="http://schemas.microsoft.com/office/drawing/2015/06/chart">
            <c:ext xmlns:c16="http://schemas.microsoft.com/office/drawing/2014/chart" uri="{C3380CC4-5D6E-409C-BE32-E72D297353CC}">
              <c16:uniqueId val="{00000000-AF4F-49CE-9DE2-37AE40D2B380}"/>
            </c:ext>
          </c:extLst>
        </c:ser>
        <c:dLbls>
          <c:showLegendKey val="0"/>
          <c:showVal val="0"/>
          <c:showCatName val="0"/>
          <c:showSerName val="0"/>
          <c:showPercent val="0"/>
          <c:showBubbleSize val="0"/>
        </c:dLbls>
        <c:gapWidth val="107"/>
        <c:axId val="211138048"/>
        <c:axId val="211139968"/>
      </c:barChart>
      <c:catAx>
        <c:axId val="211138048"/>
        <c:scaling>
          <c:orientation val="minMax"/>
        </c:scaling>
        <c:delete val="0"/>
        <c:axPos val="b"/>
        <c:title>
          <c:tx>
            <c:rich>
              <a:bodyPr/>
              <a:lstStyle/>
              <a:p>
                <a:pPr>
                  <a:defRPr/>
                </a:pPr>
                <a:r>
                  <a:rPr lang="uk-UA"/>
                  <a:t>Номера відділів</a:t>
                </a:r>
              </a:p>
            </c:rich>
          </c:tx>
          <c:layout/>
          <c:overlay val="0"/>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vert="horz"/>
          <a:lstStyle/>
          <a:p>
            <a:pPr>
              <a:defRPr sz="1400"/>
            </a:pPr>
            <a:endParaRPr lang="uk-UA"/>
          </a:p>
        </c:txPr>
        <c:crossAx val="211139968"/>
        <c:crosses val="autoZero"/>
        <c:auto val="1"/>
        <c:lblAlgn val="ctr"/>
        <c:lblOffset val="100"/>
        <c:noMultiLvlLbl val="0"/>
      </c:catAx>
      <c:valAx>
        <c:axId val="211139968"/>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vert="horz"/>
              <a:lstStyle/>
              <a:p>
                <a:pPr>
                  <a:defRPr b="1"/>
                </a:pPr>
                <a:r>
                  <a:rPr lang="uk-UA" b="1"/>
                  <a:t>Кількість проєктів,</a:t>
                </a:r>
                <a:r>
                  <a:rPr lang="uk-UA" b="1" baseline="0"/>
                  <a:t> од</a:t>
                </a:r>
                <a:endParaRPr lang="uk-UA" b="1"/>
              </a:p>
            </c:rich>
          </c:tx>
          <c:layout/>
          <c:overlay val="0"/>
        </c:title>
        <c:numFmt formatCode="General" sourceLinked="1"/>
        <c:majorTickMark val="none"/>
        <c:minorTickMark val="none"/>
        <c:tickLblPos val="nextTo"/>
        <c:spPr>
          <a:noFill/>
          <a:ln>
            <a:noFill/>
          </a:ln>
          <a:effectLst/>
        </c:spPr>
        <c:txPr>
          <a:bodyPr rot="-60000000" vert="horz"/>
          <a:lstStyle/>
          <a:p>
            <a:pPr>
              <a:defRPr/>
            </a:pPr>
            <a:endParaRPr lang="uk-UA"/>
          </a:p>
        </c:txPr>
        <c:crossAx val="211138048"/>
        <c:crosses val="autoZero"/>
        <c:crossBetween val="between"/>
      </c:valAx>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sz="1200"/>
      </a:pPr>
      <a:endParaRPr lang="uk-UA"/>
    </a:p>
  </c:txPr>
  <c:externalData r:id="rId1">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pie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88D7-45E0-8856-3B68EEBA57F0}"/>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88D7-45E0-8856-3B68EEBA57F0}"/>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88D7-45E0-8856-3B68EEBA57F0}"/>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88D7-45E0-8856-3B68EEBA57F0}"/>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88D7-45E0-8856-3B68EEBA57F0}"/>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88D7-45E0-8856-3B68EEBA57F0}"/>
              </c:ext>
            </c:extLst>
          </c:dPt>
          <c:dPt>
            <c:idx val="6"/>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88D7-45E0-8856-3B68EEBA57F0}"/>
              </c:ext>
            </c:extLst>
          </c:dPt>
          <c:dPt>
            <c:idx val="7"/>
            <c:bubble3D val="0"/>
            <c:spPr>
              <a:solidFill>
                <a:schemeClr val="accent2">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F-88D7-45E0-8856-3B68EEBA57F0}"/>
              </c:ext>
            </c:extLst>
          </c:dPt>
          <c:dLbls>
            <c:dLbl>
              <c:idx val="0"/>
              <c:layout>
                <c:manualLayout>
                  <c:x val="2.6274721641240159E-2"/>
                  <c:y val="-2.6766258775293841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88D7-45E0-8856-3B68EEBA57F0}"/>
                </c:ext>
              </c:extLst>
            </c:dLbl>
            <c:dLbl>
              <c:idx val="1"/>
              <c:layout>
                <c:manualLayout>
                  <c:x val="0.12584404732611548"/>
                  <c:y val="1.9465026657190531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88D7-45E0-8856-3B68EEBA57F0}"/>
                </c:ext>
              </c:extLst>
            </c:dLbl>
            <c:dLbl>
              <c:idx val="2"/>
              <c:layout>
                <c:manualLayout>
                  <c:x val="-3.257899647309713E-2"/>
                  <c:y val="-6.1336166759310481E-4"/>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88D7-45E0-8856-3B68EEBA57F0}"/>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88D7-45E0-8856-3B68EEBA57F0}"/>
                </c:ext>
              </c:extLst>
            </c:dLbl>
            <c:dLbl>
              <c:idx val="4"/>
              <c:layout>
                <c:manualLayout>
                  <c:x val="-2.9511263492725662E-2"/>
                  <c:y val="7.9726047139282274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88D7-45E0-8856-3B68EEBA57F0}"/>
                </c:ext>
              </c:extLst>
            </c:dLbl>
            <c:dLbl>
              <c:idx val="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88D7-45E0-8856-3B68EEBA57F0}"/>
                </c:ext>
              </c:extLst>
            </c:dLbl>
            <c:dLbl>
              <c:idx val="6"/>
              <c:layout>
                <c:manualLayout>
                  <c:x val="1.2092714484908106E-2"/>
                  <c:y val="-2.1143737729834709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88D7-45E0-8856-3B68EEBA57F0}"/>
                </c:ext>
              </c:extLst>
            </c:dLbl>
            <c:dLbl>
              <c:idx val="7"/>
              <c:layout>
                <c:manualLayout>
                  <c:x val="8.8599850311679787E-2"/>
                  <c:y val="-1.7791241242297796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F-88D7-45E0-8856-3B68EEBA57F0}"/>
                </c:ext>
              </c:extLst>
            </c:dLbl>
            <c:spPr>
              <a:noFill/>
              <a:ln>
                <a:noFill/>
              </a:ln>
              <a:effectLst/>
            </c:spPr>
            <c:txPr>
              <a:bodyPr rot="0" spcFirstLastPara="1" vertOverflow="ellipsis" vert="horz" wrap="square" lIns="38100" tIns="19050" rIns="38100" bIns="19050" anchor="ctr" anchorCtr="1">
                <a:spAutoFit/>
              </a:bodyPr>
              <a:lstStyle/>
              <a:p>
                <a:pPr>
                  <a:defRPr sz="1200" b="1" i="0" u="none" strike="noStrike" kern="1200" baseline="0">
                    <a:solidFill>
                      <a:schemeClr val="tx1">
                        <a:lumMod val="75000"/>
                        <a:lumOff val="25000"/>
                      </a:schemeClr>
                    </a:solidFill>
                    <a:latin typeface="+mn-lt"/>
                    <a:ea typeface="+mn-ea"/>
                    <a:cs typeface="+mn-cs"/>
                  </a:defRPr>
                </a:pPr>
                <a:endParaRPr lang="uk-UA"/>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'[БД НТП ІЕЗ.xlsx]Графики по таблице 2'!$C$3:$J$3</c:f>
              <c:strCache>
                <c:ptCount val="8"/>
                <c:pt idx="0">
                  <c:v>Прилади, апаратура і обладнання</c:v>
                </c:pt>
                <c:pt idx="1">
                  <c:v>Технології</c:v>
                </c:pt>
                <c:pt idx="2">
                  <c:v>Матеріали</c:v>
                </c:pt>
                <c:pt idx="3">
                  <c:v>Методи, теорії (в тому числі наукові концепції)</c:v>
                </c:pt>
                <c:pt idx="4">
                  <c:v>Рекомендації (технологічні, методичні), методики, технологічні інструкції</c:v>
                </c:pt>
                <c:pt idx="5">
                  <c:v>Математичні моделі</c:v>
                </c:pt>
                <c:pt idx="6">
                  <c:v>Технічна документація, технічні умови, стандарт, регламент, тощо</c:v>
                </c:pt>
                <c:pt idx="7">
                  <c:v>Інше...</c:v>
                </c:pt>
              </c:strCache>
            </c:strRef>
          </c:cat>
          <c:val>
            <c:numRef>
              <c:f>'[БД НТП ІЕЗ.xlsx]Графики по таблице 2'!$C$21:$J$21</c:f>
              <c:numCache>
                <c:formatCode>General</c:formatCode>
                <c:ptCount val="8"/>
                <c:pt idx="0">
                  <c:v>14</c:v>
                </c:pt>
                <c:pt idx="1">
                  <c:v>15</c:v>
                </c:pt>
                <c:pt idx="2">
                  <c:v>6</c:v>
                </c:pt>
                <c:pt idx="3">
                  <c:v>0</c:v>
                </c:pt>
                <c:pt idx="4">
                  <c:v>3</c:v>
                </c:pt>
                <c:pt idx="5">
                  <c:v>0</c:v>
                </c:pt>
                <c:pt idx="6">
                  <c:v>1</c:v>
                </c:pt>
                <c:pt idx="7">
                  <c:v>3</c:v>
                </c:pt>
              </c:numCache>
            </c:numRef>
          </c:val>
          <c:extLst xmlns:c16r2="http://schemas.microsoft.com/office/drawing/2015/06/chart">
            <c:ext xmlns:c16="http://schemas.microsoft.com/office/drawing/2014/chart" uri="{C3380CC4-5D6E-409C-BE32-E72D297353CC}">
              <c16:uniqueId val="{00000010-88D7-45E0-8856-3B68EEBA57F0}"/>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a:pPr>
      <a:endParaRPr lang="uk-UA"/>
    </a:p>
  </c:txPr>
  <c:externalData r:id="rId1">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23809523809525"/>
          <c:y val="0.16655007018307649"/>
          <c:w val="0.59493682039745033"/>
          <c:h val="0.79400528937695947"/>
        </c:manualLayout>
      </c:layout>
      <c:pie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4087-43C4-A11B-58014B0FBF16}"/>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4087-43C4-A11B-58014B0FBF16}"/>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4087-43C4-A11B-58014B0FBF16}"/>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4087-43C4-A11B-58014B0FBF16}"/>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4087-43C4-A11B-58014B0FBF16}"/>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4087-43C4-A11B-58014B0FBF16}"/>
              </c:ext>
            </c:extLst>
          </c:dPt>
          <c:dLbls>
            <c:dLbl>
              <c:idx val="0"/>
              <c:layout>
                <c:manualLayout>
                  <c:x val="2.7336145481814685E-2"/>
                  <c:y val="-1.1216781887011503E-3"/>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4087-43C4-A11B-58014B0FBF16}"/>
                </c:ext>
              </c:extLst>
            </c:dLbl>
            <c:dLbl>
              <c:idx val="1"/>
              <c:layout>
                <c:manualLayout>
                  <c:x val="5.4111361079865014E-2"/>
                  <c:y val="-9.227760972204499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4087-43C4-A11B-58014B0FBF16}"/>
                </c:ext>
              </c:extLst>
            </c:dLbl>
            <c:dLbl>
              <c:idx val="2"/>
              <c:layout>
                <c:manualLayout>
                  <c:x val="1.3614149770504109E-2"/>
                  <c:y val="-0.16336162921495284"/>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4087-43C4-A11B-58014B0FBF16}"/>
                </c:ext>
              </c:extLst>
            </c:dLbl>
            <c:dLbl>
              <c:idx val="3"/>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4087-43C4-A11B-58014B0FBF16}"/>
                </c:ext>
              </c:extLst>
            </c:dLbl>
            <c:dLbl>
              <c:idx val="4"/>
              <c:layout>
                <c:manualLayout>
                  <c:x val="-7.9290682414698166E-2"/>
                  <c:y val="6.9049638575921571E-3"/>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4087-43C4-A11B-58014B0FBF16}"/>
                </c:ext>
              </c:extLst>
            </c:dLbl>
            <c:dLbl>
              <c:idx val="5"/>
              <c:delete val="1"/>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4087-43C4-A11B-58014B0FBF16}"/>
                </c:ext>
              </c:extLst>
            </c:dLbl>
            <c:spPr>
              <a:noFill/>
              <a:ln>
                <a:noFill/>
              </a:ln>
              <a:effectLst/>
            </c:spPr>
            <c:txPr>
              <a:bodyPr rot="0" vert="horz"/>
              <a:lstStyle/>
              <a:p>
                <a:pPr>
                  <a:defRPr sz="1800"/>
                </a:pPr>
                <a:endParaRPr lang="uk-UA"/>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'[БД НТП ІЕЗ.xlsx]Графики по таблице 2'!$C$25:$H$25</c:f>
              <c:strCache>
                <c:ptCount val="6"/>
                <c:pt idx="0">
                  <c:v>Державна тематика</c:v>
                </c:pt>
                <c:pt idx="1">
                  <c:v>Програмно-цільова та конкурсна тематика НАН України</c:v>
                </c:pt>
                <c:pt idx="2">
                  <c:v>Відомча тематика</c:v>
                </c:pt>
                <c:pt idx="3">
                  <c:v>Пошукова тематика</c:v>
                </c:pt>
                <c:pt idx="4">
                  <c:v> Договірна тематика</c:v>
                </c:pt>
                <c:pt idx="5">
                  <c:v>Інше</c:v>
                </c:pt>
              </c:strCache>
            </c:strRef>
          </c:cat>
          <c:val>
            <c:numRef>
              <c:f>'[БД НТП ІЕЗ.xlsx]Графики по таблице 2'!$C$43:$H$43</c:f>
              <c:numCache>
                <c:formatCode>General</c:formatCode>
                <c:ptCount val="6"/>
                <c:pt idx="0">
                  <c:v>8</c:v>
                </c:pt>
                <c:pt idx="1">
                  <c:v>13</c:v>
                </c:pt>
                <c:pt idx="2">
                  <c:v>19</c:v>
                </c:pt>
                <c:pt idx="3">
                  <c:v>0</c:v>
                </c:pt>
                <c:pt idx="4">
                  <c:v>1</c:v>
                </c:pt>
                <c:pt idx="5">
                  <c:v>0</c:v>
                </c:pt>
              </c:numCache>
            </c:numRef>
          </c:val>
          <c:extLst xmlns:c16r2="http://schemas.microsoft.com/office/drawing/2015/06/chart">
            <c:ext xmlns:c16="http://schemas.microsoft.com/office/drawing/2014/chart" uri="{C3380CC4-5D6E-409C-BE32-E72D297353CC}">
              <c16:uniqueId val="{0000000C-4087-43C4-A11B-58014B0FBF16}"/>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sz="1600"/>
      </a:pPr>
      <a:endParaRPr lang="uk-UA"/>
    </a:p>
  </c:txPr>
  <c:externalData r:id="rId1">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23809523809525"/>
          <c:y val="0.16655007018307649"/>
          <c:w val="0.59493682039745033"/>
          <c:h val="0.79400528937695947"/>
        </c:manualLayout>
      </c:layout>
      <c:pie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C758-4EB6-AA74-53CF5DA043EC}"/>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C758-4EB6-AA74-53CF5DA043EC}"/>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C758-4EB6-AA74-53CF5DA043EC}"/>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C758-4EB6-AA74-53CF5DA043EC}"/>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C758-4EB6-AA74-53CF5DA043EC}"/>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C758-4EB6-AA74-53CF5DA043EC}"/>
              </c:ext>
            </c:extLst>
          </c:dPt>
          <c:dPt>
            <c:idx val="6"/>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C758-4EB6-AA74-53CF5DA043EC}"/>
              </c:ext>
            </c:extLst>
          </c:dPt>
          <c:dPt>
            <c:idx val="7"/>
            <c:bubble3D val="0"/>
            <c:spPr>
              <a:solidFill>
                <a:schemeClr val="accent2">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F-C758-4EB6-AA74-53CF5DA043EC}"/>
              </c:ext>
            </c:extLst>
          </c:dPt>
          <c:dPt>
            <c:idx val="8"/>
            <c:bubble3D val="0"/>
            <c:spPr>
              <a:solidFill>
                <a:schemeClr val="accent3">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11-C758-4EB6-AA74-53CF5DA043EC}"/>
              </c:ext>
            </c:extLst>
          </c:dPt>
          <c:dLbls>
            <c:dLbl>
              <c:idx val="0"/>
              <c:layout>
                <c:manualLayout>
                  <c:x val="7.2037715605259532E-3"/>
                  <c:y val="-6.2706183365400653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C758-4EB6-AA74-53CF5DA043EC}"/>
                </c:ext>
              </c:extLst>
            </c:dLbl>
            <c:dLbl>
              <c:idx val="1"/>
              <c:layout>
                <c:manualLayout>
                  <c:x val="6.1513652718391286E-2"/>
                  <c:y val="-0.10363444810253061"/>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C758-4EB6-AA74-53CF5DA043EC}"/>
                </c:ext>
              </c:extLst>
            </c:dLbl>
            <c:dLbl>
              <c:idx val="2"/>
              <c:layout>
                <c:manualLayout>
                  <c:x val="6.4996203986898329E-2"/>
                  <c:y val="-9.5086428803141181E-4"/>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5-C758-4EB6-AA74-53CF5DA043EC}"/>
                </c:ext>
              </c:extLst>
            </c:dLbl>
            <c:dLbl>
              <c:idx val="3"/>
              <c:layout>
                <c:manualLayout>
                  <c:x val="-2.3645357142251626E-2"/>
                  <c:y val="-8.8288359581940293E-4"/>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C758-4EB6-AA74-53CF5DA043EC}"/>
                </c:ext>
              </c:extLst>
            </c:dLbl>
            <c:dLbl>
              <c:idx val="4"/>
              <c:layout>
                <c:manualLayout>
                  <c:x val="-6.2477544308096565E-2"/>
                  <c:y val="-6.6381932402853972E-3"/>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C758-4EB6-AA74-53CF5DA043EC}"/>
                </c:ext>
              </c:extLst>
            </c:dLbl>
            <c:dLbl>
              <c:idx val="5"/>
              <c:layout>
                <c:manualLayout>
                  <c:x val="4.0576653230491424E-4"/>
                  <c:y val="2.4349517230923753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C758-4EB6-AA74-53CF5DA043EC}"/>
                </c:ext>
              </c:extLst>
            </c:dLbl>
            <c:dLbl>
              <c:idx val="6"/>
              <c:layout>
                <c:manualLayout>
                  <c:x val="-3.1201817747988112E-2"/>
                  <c:y val="-1.6011973222448368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C758-4EB6-AA74-53CF5DA043EC}"/>
                </c:ext>
              </c:extLst>
            </c:dLbl>
            <c:dLbl>
              <c:idx val="7"/>
              <c:layout>
                <c:manualLayout>
                  <c:x val="-2.7308355751785283E-2"/>
                  <c:y val="-4.0337985730123087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F-C758-4EB6-AA74-53CF5DA043EC}"/>
                </c:ext>
              </c:extLst>
            </c:dLbl>
            <c:dLbl>
              <c:idx val="8"/>
              <c:layout>
                <c:manualLayout>
                  <c:x val="-2.4297607090415705E-2"/>
                  <c:y val="-6.716701051361823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1-C758-4EB6-AA74-53CF5DA043EC}"/>
                </c:ext>
              </c:extLst>
            </c:dLbl>
            <c:spPr>
              <a:noFill/>
              <a:ln>
                <a:noFill/>
              </a:ln>
              <a:effectLst/>
            </c:spPr>
            <c:txPr>
              <a:bodyPr rot="0" vert="horz"/>
              <a:lstStyle/>
              <a:p>
                <a:pPr>
                  <a:defRPr sz="1200" b="1"/>
                </a:pPr>
                <a:endParaRPr lang="uk-UA"/>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'[БД НТП ІЕЗ.xlsx]Графики по таблице 2'!$C$72:$K$72</c:f>
              <c:strCache>
                <c:ptCount val="9"/>
                <c:pt idx="0">
                  <c:v>енергетика</c:v>
                </c:pt>
                <c:pt idx="1">
                  <c:v>транспорт та авіакосмічна галузь</c:v>
                </c:pt>
                <c:pt idx="2">
                  <c:v>оборонно-промисловий комплекс</c:v>
                </c:pt>
                <c:pt idx="3">
                  <c:v>нафтогазо-видобування та нафтохімія</c:v>
                </c:pt>
                <c:pt idx="4">
                  <c:v>медицина</c:v>
                </c:pt>
                <c:pt idx="5">
                  <c:v>енерго- та ресурсозбереження</c:v>
                </c:pt>
                <c:pt idx="6">
                  <c:v>екологія</c:v>
                </c:pt>
                <c:pt idx="7">
                  <c:v>будівництво</c:v>
                </c:pt>
                <c:pt idx="8">
                  <c:v>інша галузь</c:v>
                </c:pt>
              </c:strCache>
            </c:strRef>
          </c:cat>
          <c:val>
            <c:numRef>
              <c:f>'[БД НТП ІЕЗ.xlsx]Графики по таблице 2'!$C$90:$K$90</c:f>
              <c:numCache>
                <c:formatCode>General</c:formatCode>
                <c:ptCount val="9"/>
                <c:pt idx="0">
                  <c:v>17</c:v>
                </c:pt>
                <c:pt idx="1">
                  <c:v>19</c:v>
                </c:pt>
                <c:pt idx="2">
                  <c:v>15</c:v>
                </c:pt>
                <c:pt idx="3">
                  <c:v>6</c:v>
                </c:pt>
                <c:pt idx="4">
                  <c:v>10</c:v>
                </c:pt>
                <c:pt idx="5">
                  <c:v>9</c:v>
                </c:pt>
                <c:pt idx="6">
                  <c:v>2</c:v>
                </c:pt>
                <c:pt idx="7">
                  <c:v>8</c:v>
                </c:pt>
                <c:pt idx="8">
                  <c:v>11</c:v>
                </c:pt>
              </c:numCache>
            </c:numRef>
          </c:val>
          <c:extLst xmlns:c16r2="http://schemas.microsoft.com/office/drawing/2015/06/chart">
            <c:ext xmlns:c16="http://schemas.microsoft.com/office/drawing/2014/chart" uri="{C3380CC4-5D6E-409C-BE32-E72D297353CC}">
              <c16:uniqueId val="{00000012-C758-4EB6-AA74-53CF5DA043EC}"/>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sz="1600"/>
      </a:pPr>
      <a:endParaRPr lang="uk-UA"/>
    </a:p>
  </c:txPr>
  <c:externalData r:id="rId1">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c:date1904 val="0"/>
  <c:lang val="uk-UA"/>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0.14523809523809525"/>
          <c:y val="0.16655007018307649"/>
          <c:w val="0.59493682039745033"/>
          <c:h val="0.79400528937695947"/>
        </c:manualLayout>
      </c:layout>
      <c:pieChart>
        <c:varyColors val="1"/>
        <c:ser>
          <c:idx val="0"/>
          <c:order val="0"/>
          <c:dPt>
            <c:idx val="0"/>
            <c:bubble3D val="0"/>
            <c:spPr>
              <a:solidFill>
                <a:schemeClr val="accent1"/>
              </a:solidFill>
              <a:ln w="19050">
                <a:solidFill>
                  <a:schemeClr val="lt1"/>
                </a:solidFill>
              </a:ln>
              <a:effectLst/>
            </c:spPr>
            <c:extLst xmlns:c16r2="http://schemas.microsoft.com/office/drawing/2015/06/chart">
              <c:ext xmlns:c16="http://schemas.microsoft.com/office/drawing/2014/chart" uri="{C3380CC4-5D6E-409C-BE32-E72D297353CC}">
                <c16:uniqueId val="{00000001-005F-4124-898B-2D074E8FEEC2}"/>
              </c:ext>
            </c:extLst>
          </c:dPt>
          <c:dPt>
            <c:idx val="1"/>
            <c:bubble3D val="0"/>
            <c:spPr>
              <a:solidFill>
                <a:schemeClr val="accent2"/>
              </a:solidFill>
              <a:ln w="19050">
                <a:solidFill>
                  <a:schemeClr val="lt1"/>
                </a:solidFill>
              </a:ln>
              <a:effectLst/>
            </c:spPr>
            <c:extLst xmlns:c16r2="http://schemas.microsoft.com/office/drawing/2015/06/chart">
              <c:ext xmlns:c16="http://schemas.microsoft.com/office/drawing/2014/chart" uri="{C3380CC4-5D6E-409C-BE32-E72D297353CC}">
                <c16:uniqueId val="{00000003-005F-4124-898B-2D074E8FEEC2}"/>
              </c:ext>
            </c:extLst>
          </c:dPt>
          <c:dPt>
            <c:idx val="2"/>
            <c:bubble3D val="0"/>
            <c:spPr>
              <a:solidFill>
                <a:schemeClr val="accent3"/>
              </a:solidFill>
              <a:ln w="19050">
                <a:solidFill>
                  <a:schemeClr val="lt1"/>
                </a:solidFill>
              </a:ln>
              <a:effectLst/>
            </c:spPr>
            <c:extLst xmlns:c16r2="http://schemas.microsoft.com/office/drawing/2015/06/chart">
              <c:ext xmlns:c16="http://schemas.microsoft.com/office/drawing/2014/chart" uri="{C3380CC4-5D6E-409C-BE32-E72D297353CC}">
                <c16:uniqueId val="{00000005-005F-4124-898B-2D074E8FEEC2}"/>
              </c:ext>
            </c:extLst>
          </c:dPt>
          <c:dPt>
            <c:idx val="3"/>
            <c:bubble3D val="0"/>
            <c:spPr>
              <a:solidFill>
                <a:schemeClr val="accent4"/>
              </a:solidFill>
              <a:ln w="19050">
                <a:solidFill>
                  <a:schemeClr val="lt1"/>
                </a:solidFill>
              </a:ln>
              <a:effectLst/>
            </c:spPr>
            <c:extLst xmlns:c16r2="http://schemas.microsoft.com/office/drawing/2015/06/chart">
              <c:ext xmlns:c16="http://schemas.microsoft.com/office/drawing/2014/chart" uri="{C3380CC4-5D6E-409C-BE32-E72D297353CC}">
                <c16:uniqueId val="{00000007-005F-4124-898B-2D074E8FEEC2}"/>
              </c:ext>
            </c:extLst>
          </c:dPt>
          <c:dPt>
            <c:idx val="4"/>
            <c:bubble3D val="0"/>
            <c:spPr>
              <a:solidFill>
                <a:schemeClr val="accent5"/>
              </a:solidFill>
              <a:ln w="19050">
                <a:solidFill>
                  <a:schemeClr val="lt1"/>
                </a:solidFill>
              </a:ln>
              <a:effectLst/>
            </c:spPr>
            <c:extLst xmlns:c16r2="http://schemas.microsoft.com/office/drawing/2015/06/chart">
              <c:ext xmlns:c16="http://schemas.microsoft.com/office/drawing/2014/chart" uri="{C3380CC4-5D6E-409C-BE32-E72D297353CC}">
                <c16:uniqueId val="{00000009-005F-4124-898B-2D074E8FEEC2}"/>
              </c:ext>
            </c:extLst>
          </c:dPt>
          <c:dPt>
            <c:idx val="5"/>
            <c:bubble3D val="0"/>
            <c:spPr>
              <a:solidFill>
                <a:schemeClr val="accent6"/>
              </a:solidFill>
              <a:ln w="19050">
                <a:solidFill>
                  <a:schemeClr val="lt1"/>
                </a:solidFill>
              </a:ln>
              <a:effectLst/>
            </c:spPr>
            <c:extLst xmlns:c16r2="http://schemas.microsoft.com/office/drawing/2015/06/chart">
              <c:ext xmlns:c16="http://schemas.microsoft.com/office/drawing/2014/chart" uri="{C3380CC4-5D6E-409C-BE32-E72D297353CC}">
                <c16:uniqueId val="{0000000B-005F-4124-898B-2D074E8FEEC2}"/>
              </c:ext>
            </c:extLst>
          </c:dPt>
          <c:dPt>
            <c:idx val="6"/>
            <c:bubble3D val="0"/>
            <c:spPr>
              <a:solidFill>
                <a:schemeClr val="accent1">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D-005F-4124-898B-2D074E8FEEC2}"/>
              </c:ext>
            </c:extLst>
          </c:dPt>
          <c:dPt>
            <c:idx val="7"/>
            <c:bubble3D val="0"/>
            <c:spPr>
              <a:solidFill>
                <a:schemeClr val="accent2">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0F-005F-4124-898B-2D074E8FEEC2}"/>
              </c:ext>
            </c:extLst>
          </c:dPt>
          <c:dPt>
            <c:idx val="8"/>
            <c:bubble3D val="0"/>
            <c:spPr>
              <a:solidFill>
                <a:schemeClr val="accent3">
                  <a:lumMod val="60000"/>
                </a:schemeClr>
              </a:solidFill>
              <a:ln w="19050">
                <a:solidFill>
                  <a:schemeClr val="lt1"/>
                </a:solidFill>
              </a:ln>
              <a:effectLst/>
            </c:spPr>
            <c:extLst xmlns:c16r2="http://schemas.microsoft.com/office/drawing/2015/06/chart">
              <c:ext xmlns:c16="http://schemas.microsoft.com/office/drawing/2014/chart" uri="{C3380CC4-5D6E-409C-BE32-E72D297353CC}">
                <c16:uniqueId val="{00000011-005F-4124-898B-2D074E8FEEC2}"/>
              </c:ext>
            </c:extLst>
          </c:dPt>
          <c:dLbls>
            <c:dLbl>
              <c:idx val="0"/>
              <c:layout>
                <c:manualLayout>
                  <c:x val="-9.454773215331555E-2"/>
                  <c:y val="-2.5553104062506327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1-005F-4124-898B-2D074E8FEEC2}"/>
                </c:ext>
              </c:extLst>
            </c:dLbl>
            <c:dLbl>
              <c:idx val="1"/>
              <c:layout>
                <c:manualLayout>
                  <c:x val="3.3042775644779941E-2"/>
                  <c:y val="-2.4491090284665583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3-005F-4124-898B-2D074E8FEEC2}"/>
                </c:ext>
              </c:extLst>
            </c:dLbl>
            <c:dLbl>
              <c:idx val="3"/>
              <c:layout>
                <c:manualLayout>
                  <c:x val="1.2082058957506345E-2"/>
                  <c:y val="-5.7172978698999385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7-005F-4124-898B-2D074E8FEEC2}"/>
                </c:ext>
              </c:extLst>
            </c:dLbl>
            <c:dLbl>
              <c:idx val="4"/>
              <c:layout>
                <c:manualLayout>
                  <c:x val="6.1405067135203141E-2"/>
                  <c:y val="-3.7455552631756504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9-005F-4124-898B-2D074E8FEEC2}"/>
                </c:ext>
              </c:extLst>
            </c:dLbl>
            <c:dLbl>
              <c:idx val="5"/>
              <c:layout>
                <c:manualLayout>
                  <c:x val="-3.9047038025205531E-2"/>
                  <c:y val="-4.415167095115681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B-005F-4124-898B-2D074E8FEEC2}"/>
                </c:ext>
              </c:extLst>
            </c:dLbl>
            <c:dLbl>
              <c:idx val="6"/>
              <c:layout>
                <c:manualLayout>
                  <c:x val="1.3705234159779615E-3"/>
                  <c:y val="-1.8086283559028127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D-005F-4124-898B-2D074E8FEEC2}"/>
                </c:ext>
              </c:extLst>
            </c:dLbl>
            <c:dLbl>
              <c:idx val="7"/>
              <c:layout>
                <c:manualLayout>
                  <c:x val="1.0778508058393527E-3"/>
                  <c:y val="-1.0518591988340788E-2"/>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0F-005F-4124-898B-2D074E8FEEC2}"/>
                </c:ext>
              </c:extLst>
            </c:dLbl>
            <c:dLbl>
              <c:idx val="8"/>
              <c:layout>
                <c:manualLayout>
                  <c:x val="-1.4803854580160951E-2"/>
                  <c:y val="9.8126631985911792E-3"/>
                </c:manualLayout>
              </c:layout>
              <c:showLegendKey val="0"/>
              <c:showVal val="1"/>
              <c:showCatName val="1"/>
              <c:showSerName val="0"/>
              <c:showPercent val="1"/>
              <c:showBubbleSize val="0"/>
              <c:extLst xmlns:c16r2="http://schemas.microsoft.com/office/drawing/2015/06/chart">
                <c:ext xmlns:c15="http://schemas.microsoft.com/office/drawing/2012/chart" uri="{CE6537A1-D6FC-4f65-9D91-7224C49458BB}"/>
                <c:ext xmlns:c16="http://schemas.microsoft.com/office/drawing/2014/chart" uri="{C3380CC4-5D6E-409C-BE32-E72D297353CC}">
                  <c16:uniqueId val="{00000011-005F-4124-898B-2D074E8FEEC2}"/>
                </c:ext>
              </c:extLst>
            </c:dLbl>
            <c:spPr>
              <a:noFill/>
              <a:ln>
                <a:noFill/>
              </a:ln>
              <a:effectLst/>
            </c:spPr>
            <c:txPr>
              <a:bodyPr rot="0" vert="horz"/>
              <a:lstStyle/>
              <a:p>
                <a:pPr>
                  <a:defRPr sz="1200"/>
                </a:pPr>
                <a:endParaRPr lang="uk-UA"/>
              </a:p>
            </c:txPr>
            <c:showLegendKey val="0"/>
            <c:showVal val="1"/>
            <c:showCatName val="1"/>
            <c:showSerName val="0"/>
            <c:showPercent val="1"/>
            <c:showBubbleSize val="0"/>
            <c:showLeaderLines val="1"/>
            <c:leaderLines>
              <c:spPr>
                <a:ln w="9525" cap="flat" cmpd="sng" algn="ctr">
                  <a:solidFill>
                    <a:schemeClr val="tx1">
                      <a:lumMod val="35000"/>
                      <a:lumOff val="65000"/>
                    </a:schemeClr>
                  </a:solidFill>
                  <a:round/>
                </a:ln>
                <a:effectLst/>
              </c:spPr>
            </c:leaderLines>
            <c:extLst xmlns:c16r2="http://schemas.microsoft.com/office/drawing/2015/06/chart">
              <c:ext xmlns:c15="http://schemas.microsoft.com/office/drawing/2012/chart" uri="{CE6537A1-D6FC-4f65-9D91-7224C49458BB}"/>
            </c:extLst>
          </c:dLbls>
          <c:cat>
            <c:strRef>
              <c:f>'[БД НТП ІЕЗ.xlsx]Графики по таблице 2'!$C$121:$K$121</c:f>
              <c:strCache>
                <c:ptCount val="9"/>
                <c:pt idx="0">
                  <c:v>TRL 1 – Отримання базових принципів</c:v>
                </c:pt>
                <c:pt idx="1">
                  <c:v>TRL 2 – Формулювання технологічних рішень</c:v>
                </c:pt>
                <c:pt idx="2">
                  <c:v>TRL 3 – Перша оцінка ефективності застосування ідеї і технології</c:v>
                </c:pt>
                <c:pt idx="3">
                  <c:v>TRL 4 – Підтвердження працездатності готового прототипу в лабораторії</c:v>
                </c:pt>
                <c:pt idx="4">
                  <c:v>TRL 5 – Перевірка прототипу в робочому середовищі користувача</c:v>
                </c:pt>
                <c:pt idx="5">
                  <c:v>TRL 6 – Випуск дослідного зразка продукту, включаючи тестування в робочому середовищі користувача </c:v>
                </c:pt>
                <c:pt idx="6">
                  <c:v>TRL 7 – Демонстрація пілотного виробництва на низькому рівні</c:v>
                </c:pt>
                <c:pt idx="7">
                  <c:v>TRL 8 – Виробництво повністю перевірено, затверджено і готове до запуску</c:v>
                </c:pt>
                <c:pt idx="8">
                  <c:v> TRL 9 – Виробництво повністю запущене, а продукт конкурентний</c:v>
                </c:pt>
              </c:strCache>
            </c:strRef>
          </c:cat>
          <c:val>
            <c:numRef>
              <c:f>'[БД НТП ІЕЗ.xlsx]Графики по таблице 2'!$C$139:$K$139</c:f>
              <c:numCache>
                <c:formatCode>General</c:formatCode>
                <c:ptCount val="9"/>
                <c:pt idx="0">
                  <c:v>1</c:v>
                </c:pt>
                <c:pt idx="1">
                  <c:v>1</c:v>
                </c:pt>
                <c:pt idx="3">
                  <c:v>11</c:v>
                </c:pt>
                <c:pt idx="4">
                  <c:v>8</c:v>
                </c:pt>
                <c:pt idx="5">
                  <c:v>7</c:v>
                </c:pt>
                <c:pt idx="6">
                  <c:v>1</c:v>
                </c:pt>
                <c:pt idx="7">
                  <c:v>3</c:v>
                </c:pt>
                <c:pt idx="8">
                  <c:v>9</c:v>
                </c:pt>
              </c:numCache>
            </c:numRef>
          </c:val>
          <c:extLst xmlns:c16r2="http://schemas.microsoft.com/office/drawing/2015/06/chart">
            <c:ext xmlns:c16="http://schemas.microsoft.com/office/drawing/2014/chart" uri="{C3380CC4-5D6E-409C-BE32-E72D297353CC}">
              <c16:uniqueId val="{00000012-005F-4124-898B-2D074E8FEEC2}"/>
            </c:ext>
          </c:extLst>
        </c:ser>
        <c:dLbls>
          <c:showLegendKey val="0"/>
          <c:showVal val="0"/>
          <c:showCatName val="0"/>
          <c:showSerName val="0"/>
          <c:showPercent val="0"/>
          <c:showBubbleSize val="0"/>
          <c:showLeaderLines val="1"/>
        </c:dLbls>
        <c:firstSliceAng val="0"/>
      </c:pieChart>
      <c:spPr>
        <a:noFill/>
        <a:ln>
          <a:noFill/>
        </a:ln>
        <a:effectLst/>
      </c:spPr>
    </c:plotArea>
    <c:plotVisOnly val="1"/>
    <c:dispBlanksAs val="gap"/>
    <c:showDLblsOverMax val="0"/>
    <c:extLst xmlns:c16r2="http://schemas.microsoft.com/office/drawing/2015/06/chart">
      <c:ext xmlns:c16r3="http://schemas.microsoft.com/office/drawing/2017/03/chart" uri="{56B9EC1D-385E-4148-901F-78D8002777C0}">
        <c16r3:dataDisplayOptions16>
          <c16r3:dispNaAsBlank val="1"/>
        </c16r3:dataDisplayOptions16>
      </c:ext>
    </c:extLst>
  </c:chart>
  <c:spPr>
    <a:solidFill>
      <a:schemeClr val="bg1"/>
    </a:solidFill>
    <a:ln w="9525" cap="flat" cmpd="sng" algn="ctr">
      <a:solidFill>
        <a:schemeClr val="tx1">
          <a:lumMod val="15000"/>
          <a:lumOff val="85000"/>
        </a:schemeClr>
      </a:solidFill>
      <a:round/>
    </a:ln>
    <a:effectLst/>
  </c:spPr>
  <c:txPr>
    <a:bodyPr/>
    <a:lstStyle/>
    <a:p>
      <a:pPr>
        <a:defRPr sz="1100" b="1"/>
      </a:pPr>
      <a:endParaRPr lang="uk-UA"/>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2_1">
  <dgm:title val=""/>
  <dgm:desc val=""/>
  <dgm:catLst>
    <dgm:cat type="accent2" pri="11100"/>
  </dgm:catLst>
  <dgm:styleLbl name="node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2">
        <a:shade val="80000"/>
      </a:schemeClr>
    </dgm:linClrLst>
    <dgm:effectClrLst/>
    <dgm:txLinClrLst/>
    <dgm:txFillClrLst/>
    <dgm:txEffectClrLst/>
  </dgm:styleLbl>
  <dgm:styleLbl name="node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f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align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bgImgPlace1">
    <dgm:fillClrLst meth="repeat">
      <a:schemeClr val="accent2">
        <a:tint val="40000"/>
      </a:schemeClr>
    </dgm:fillClrLst>
    <dgm:linClrLst meth="repeat">
      <a:schemeClr val="accent2">
        <a:shade val="80000"/>
      </a:schemeClr>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meth="repeat">
      <a:schemeClr val="dk1"/>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2">
        <a:shade val="80000"/>
      </a:schemeClr>
    </dgm:linClrLst>
    <dgm:effectClrLst/>
    <dgm:txLinClrLst/>
    <dgm:txFillClrLst meth="repeat">
      <a:schemeClr val="dk1"/>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dgm:txEffectClrLst/>
  </dgm:styleLbl>
  <dgm:styleLbl name="parChTrans2D2">
    <dgm:fillClrLst meth="repeat">
      <a:schemeClr val="accent2"/>
    </dgm:fillClrLst>
    <dgm:linClrLst meth="repeat">
      <a:schemeClr val="accent2"/>
    </dgm:linClrLst>
    <dgm:effectClrLst/>
    <dgm:txLinClrLst/>
    <dgm:txFillClrLst/>
    <dgm:txEffectClrLst/>
  </dgm:styleLbl>
  <dgm:styleLbl name="parChTrans2D3">
    <dgm:fillClrLst meth="repeat">
      <a:schemeClr val="accent2"/>
    </dgm:fillClrLst>
    <dgm:linClrLst meth="repeat">
      <a:schemeClr val="accent2"/>
    </dgm:linClrLst>
    <dgm:effectClrLst/>
    <dgm:txLinClrLst/>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conF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align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trAlignAcc1">
    <dgm:fillClrLst meth="repeat">
      <a:schemeClr val="accent2">
        <a:alpha val="40000"/>
        <a:tint val="40000"/>
      </a:schemeClr>
    </dgm:fillClrLst>
    <dgm:linClrLst meth="repeat">
      <a:schemeClr val="accent2"/>
    </dgm:linClrLst>
    <dgm:effectClrLst/>
    <dgm:txLinClrLst/>
    <dgm:txFillClrLst meth="repeat">
      <a:schemeClr val="dk1"/>
    </dgm:txFillClrLst>
    <dgm:txEffectClrLst/>
  </dgm:styleLbl>
  <dgm:styleLbl name="bgAcc1">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2">
        <a:alpha val="90000"/>
      </a:schemeClr>
    </dgm:linClrLst>
    <dgm:effectClrLst/>
    <dgm:txLinClrLst/>
    <dgm:txFillClrLst meth="repeat">
      <a:schemeClr val="dk1"/>
    </dgm:txFillClrLst>
    <dgm:txEffectClrLst/>
  </dgm:styleLbl>
  <dgm:styleLbl name="fgAcc0">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2">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3">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fgAcc4">
    <dgm:fillClrLst meth="repeat">
      <a:schemeClr val="accent2">
        <a:alpha val="90000"/>
        <a:tint val="4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191950A-5005-4B40-A8CD-A5BAD724F7EB}" type="doc">
      <dgm:prSet loTypeId="urn:microsoft.com/office/officeart/2005/8/layout/cycle2" loCatId="cycle" qsTypeId="urn:microsoft.com/office/officeart/2005/8/quickstyle/simple4" qsCatId="simple" csTypeId="urn:microsoft.com/office/officeart/2005/8/colors/accent2_1" csCatId="accent2" phldr="1"/>
      <dgm:spPr/>
      <dgm:t>
        <a:bodyPr/>
        <a:lstStyle/>
        <a:p>
          <a:endParaRPr lang="es-ES"/>
        </a:p>
      </dgm:t>
    </dgm:pt>
    <dgm:pt modelId="{D656CDC3-84D2-46C9-A0F5-EFD546BB452B}">
      <dgm:prSet phldrT="[Texto]"/>
      <dgm:spPr/>
      <dgm:t>
        <a:bodyPr/>
        <a:lstStyle/>
        <a:p>
          <a:r>
            <a:rPr lang="en-GB" b="1" dirty="0"/>
            <a:t>Titanium alloy</a:t>
          </a:r>
          <a:endParaRPr lang="es-ES" b="1" dirty="0"/>
        </a:p>
      </dgm:t>
    </dgm:pt>
    <dgm:pt modelId="{B3598A9C-368A-424D-94EB-445C66FAACC3}" type="parTrans" cxnId="{EE850BB8-FCE7-494C-A5D4-CD086C37D546}">
      <dgm:prSet/>
      <dgm:spPr/>
      <dgm:t>
        <a:bodyPr/>
        <a:lstStyle/>
        <a:p>
          <a:endParaRPr lang="es-ES"/>
        </a:p>
      </dgm:t>
    </dgm:pt>
    <dgm:pt modelId="{21CA59CE-B354-4D9F-9BB8-AF0A9DCB25DF}" type="sibTrans" cxnId="{EE850BB8-FCE7-494C-A5D4-CD086C37D546}">
      <dgm:prSet/>
      <dgm:spPr>
        <a:solidFill>
          <a:schemeClr val="accent6">
            <a:lumMod val="40000"/>
            <a:lumOff val="60000"/>
          </a:schemeClr>
        </a:solidFill>
      </dgm:spPr>
      <dgm:t>
        <a:bodyPr/>
        <a:lstStyle/>
        <a:p>
          <a:endParaRPr lang="es-ES"/>
        </a:p>
      </dgm:t>
    </dgm:pt>
    <dgm:pt modelId="{FFAF4ECD-C18B-4410-AC20-17D06C14E38A}">
      <dgm:prSet phldrT="[Texto]"/>
      <dgm:spPr/>
      <dgm:t>
        <a:bodyPr/>
        <a:lstStyle/>
        <a:p>
          <a:r>
            <a:rPr lang="en-GB" b="1" dirty="0"/>
            <a:t>Lattice structure + envelope</a:t>
          </a:r>
          <a:endParaRPr lang="es-ES" b="1" dirty="0"/>
        </a:p>
      </dgm:t>
    </dgm:pt>
    <dgm:pt modelId="{BBFFAB15-2DAB-439B-A0D4-A77F5A19C569}" type="parTrans" cxnId="{DB9D0091-CC04-4851-A898-CFF42D61BEEE}">
      <dgm:prSet/>
      <dgm:spPr/>
      <dgm:t>
        <a:bodyPr/>
        <a:lstStyle/>
        <a:p>
          <a:endParaRPr lang="es-ES"/>
        </a:p>
      </dgm:t>
    </dgm:pt>
    <dgm:pt modelId="{B6DBF632-FE7B-4986-B280-4C329B435541}" type="sibTrans" cxnId="{DB9D0091-CC04-4851-A898-CFF42D61BEEE}">
      <dgm:prSet/>
      <dgm:spPr>
        <a:solidFill>
          <a:schemeClr val="accent6">
            <a:lumMod val="40000"/>
            <a:lumOff val="60000"/>
          </a:schemeClr>
        </a:solidFill>
      </dgm:spPr>
      <dgm:t>
        <a:bodyPr/>
        <a:lstStyle/>
        <a:p>
          <a:endParaRPr lang="es-ES" dirty="0"/>
        </a:p>
      </dgm:t>
    </dgm:pt>
    <dgm:pt modelId="{E7D161A5-B00A-43E1-AA33-9CAB6C82E99A}">
      <dgm:prSet phldrT="[Texto]"/>
      <dgm:spPr/>
      <dgm:t>
        <a:bodyPr/>
        <a:lstStyle/>
        <a:p>
          <a:r>
            <a:rPr lang="en-GB" b="1" dirty="0"/>
            <a:t>Additive manufacturing</a:t>
          </a:r>
          <a:endParaRPr lang="es-ES" b="1" dirty="0"/>
        </a:p>
      </dgm:t>
    </dgm:pt>
    <dgm:pt modelId="{FFF8D32E-C79E-4B3C-8E0A-F2392783E791}" type="parTrans" cxnId="{26308498-867F-4C8E-A167-D8789A6FF358}">
      <dgm:prSet/>
      <dgm:spPr/>
      <dgm:t>
        <a:bodyPr/>
        <a:lstStyle/>
        <a:p>
          <a:endParaRPr lang="es-ES"/>
        </a:p>
      </dgm:t>
    </dgm:pt>
    <dgm:pt modelId="{3F1B8CB0-20FE-46E0-8D03-620BD2A1D3B1}" type="sibTrans" cxnId="{26308498-867F-4C8E-A167-D8789A6FF358}">
      <dgm:prSet/>
      <dgm:spPr>
        <a:solidFill>
          <a:schemeClr val="accent6">
            <a:lumMod val="40000"/>
            <a:lumOff val="60000"/>
          </a:schemeClr>
        </a:solidFill>
      </dgm:spPr>
      <dgm:t>
        <a:bodyPr/>
        <a:lstStyle/>
        <a:p>
          <a:endParaRPr lang="es-ES"/>
        </a:p>
      </dgm:t>
    </dgm:pt>
    <dgm:pt modelId="{88F3AE5E-378A-48EA-983B-0AF3208D1CC7}">
      <dgm:prSet phldrT="[Texto]"/>
      <dgm:spPr/>
      <dgm:t>
        <a:bodyPr/>
        <a:lstStyle/>
        <a:p>
          <a:r>
            <a:rPr lang="en-GB" b="1" dirty="0"/>
            <a:t>SMAT (Surface Mechanical Attrition Treatment) </a:t>
          </a:r>
          <a:endParaRPr lang="es-ES" b="1" dirty="0"/>
        </a:p>
      </dgm:t>
    </dgm:pt>
    <dgm:pt modelId="{FFDFA9A7-8E30-4631-8DF6-72ABAF010449}" type="parTrans" cxnId="{DCAE2FB2-2F23-4FC7-BBC8-1268A971F056}">
      <dgm:prSet/>
      <dgm:spPr/>
      <dgm:t>
        <a:bodyPr/>
        <a:lstStyle/>
        <a:p>
          <a:endParaRPr lang="es-ES"/>
        </a:p>
      </dgm:t>
    </dgm:pt>
    <dgm:pt modelId="{2A4C6FC4-CAA6-4DCB-8F56-30BB67AC5CF1}" type="sibTrans" cxnId="{DCAE2FB2-2F23-4FC7-BBC8-1268A971F056}">
      <dgm:prSet/>
      <dgm:spPr>
        <a:solidFill>
          <a:schemeClr val="accent6">
            <a:lumMod val="40000"/>
            <a:lumOff val="60000"/>
          </a:schemeClr>
        </a:solidFill>
      </dgm:spPr>
      <dgm:t>
        <a:bodyPr/>
        <a:lstStyle/>
        <a:p>
          <a:endParaRPr lang="es-ES"/>
        </a:p>
      </dgm:t>
    </dgm:pt>
    <dgm:pt modelId="{04B55AE9-CC8A-4449-85B0-27D4E42F66F1}" type="pres">
      <dgm:prSet presAssocID="{7191950A-5005-4B40-A8CD-A5BAD724F7EB}" presName="cycle" presStyleCnt="0">
        <dgm:presLayoutVars>
          <dgm:dir/>
          <dgm:resizeHandles val="exact"/>
        </dgm:presLayoutVars>
      </dgm:prSet>
      <dgm:spPr/>
      <dgm:t>
        <a:bodyPr/>
        <a:lstStyle/>
        <a:p>
          <a:endParaRPr lang="uk-UA"/>
        </a:p>
      </dgm:t>
    </dgm:pt>
    <dgm:pt modelId="{F73CD08A-6BC7-4EE6-B58A-998B664665F5}" type="pres">
      <dgm:prSet presAssocID="{D656CDC3-84D2-46C9-A0F5-EFD546BB452B}" presName="node" presStyleLbl="node1" presStyleIdx="0" presStyleCnt="4">
        <dgm:presLayoutVars>
          <dgm:bulletEnabled val="1"/>
        </dgm:presLayoutVars>
      </dgm:prSet>
      <dgm:spPr/>
      <dgm:t>
        <a:bodyPr/>
        <a:lstStyle/>
        <a:p>
          <a:endParaRPr lang="uk-UA"/>
        </a:p>
      </dgm:t>
    </dgm:pt>
    <dgm:pt modelId="{33D7BA06-B4C0-45D4-9B00-CD0CC6660DAC}" type="pres">
      <dgm:prSet presAssocID="{21CA59CE-B354-4D9F-9BB8-AF0A9DCB25DF}" presName="sibTrans" presStyleLbl="sibTrans2D1" presStyleIdx="0" presStyleCnt="4"/>
      <dgm:spPr/>
      <dgm:t>
        <a:bodyPr/>
        <a:lstStyle/>
        <a:p>
          <a:endParaRPr lang="uk-UA"/>
        </a:p>
      </dgm:t>
    </dgm:pt>
    <dgm:pt modelId="{116F5BE9-6B45-4BB9-A75B-F84A791B715D}" type="pres">
      <dgm:prSet presAssocID="{21CA59CE-B354-4D9F-9BB8-AF0A9DCB25DF}" presName="connectorText" presStyleLbl="sibTrans2D1" presStyleIdx="0" presStyleCnt="4"/>
      <dgm:spPr/>
      <dgm:t>
        <a:bodyPr/>
        <a:lstStyle/>
        <a:p>
          <a:endParaRPr lang="uk-UA"/>
        </a:p>
      </dgm:t>
    </dgm:pt>
    <dgm:pt modelId="{B159054C-F55D-4B44-9036-319BE0512C13}" type="pres">
      <dgm:prSet presAssocID="{FFAF4ECD-C18B-4410-AC20-17D06C14E38A}" presName="node" presStyleLbl="node1" presStyleIdx="1" presStyleCnt="4">
        <dgm:presLayoutVars>
          <dgm:bulletEnabled val="1"/>
        </dgm:presLayoutVars>
      </dgm:prSet>
      <dgm:spPr/>
      <dgm:t>
        <a:bodyPr/>
        <a:lstStyle/>
        <a:p>
          <a:endParaRPr lang="uk-UA"/>
        </a:p>
      </dgm:t>
    </dgm:pt>
    <dgm:pt modelId="{513839C4-137D-49FF-A3C7-D2FFB5B66129}" type="pres">
      <dgm:prSet presAssocID="{B6DBF632-FE7B-4986-B280-4C329B435541}" presName="sibTrans" presStyleLbl="sibTrans2D1" presStyleIdx="1" presStyleCnt="4"/>
      <dgm:spPr/>
      <dgm:t>
        <a:bodyPr/>
        <a:lstStyle/>
        <a:p>
          <a:endParaRPr lang="uk-UA"/>
        </a:p>
      </dgm:t>
    </dgm:pt>
    <dgm:pt modelId="{A0D2BF48-8A8E-4EEF-BC1B-FDC95B411BA6}" type="pres">
      <dgm:prSet presAssocID="{B6DBF632-FE7B-4986-B280-4C329B435541}" presName="connectorText" presStyleLbl="sibTrans2D1" presStyleIdx="1" presStyleCnt="4"/>
      <dgm:spPr/>
      <dgm:t>
        <a:bodyPr/>
        <a:lstStyle/>
        <a:p>
          <a:endParaRPr lang="uk-UA"/>
        </a:p>
      </dgm:t>
    </dgm:pt>
    <dgm:pt modelId="{9A7B4E60-072A-4C69-B0DA-069B85961507}" type="pres">
      <dgm:prSet presAssocID="{E7D161A5-B00A-43E1-AA33-9CAB6C82E99A}" presName="node" presStyleLbl="node1" presStyleIdx="2" presStyleCnt="4">
        <dgm:presLayoutVars>
          <dgm:bulletEnabled val="1"/>
        </dgm:presLayoutVars>
      </dgm:prSet>
      <dgm:spPr/>
      <dgm:t>
        <a:bodyPr/>
        <a:lstStyle/>
        <a:p>
          <a:endParaRPr lang="uk-UA"/>
        </a:p>
      </dgm:t>
    </dgm:pt>
    <dgm:pt modelId="{E29E4DEF-ED9A-4624-8332-EC883142347E}" type="pres">
      <dgm:prSet presAssocID="{3F1B8CB0-20FE-46E0-8D03-620BD2A1D3B1}" presName="sibTrans" presStyleLbl="sibTrans2D1" presStyleIdx="2" presStyleCnt="4"/>
      <dgm:spPr/>
      <dgm:t>
        <a:bodyPr/>
        <a:lstStyle/>
        <a:p>
          <a:endParaRPr lang="uk-UA"/>
        </a:p>
      </dgm:t>
    </dgm:pt>
    <dgm:pt modelId="{50DF9C06-E577-467E-A30C-4E69DF371041}" type="pres">
      <dgm:prSet presAssocID="{3F1B8CB0-20FE-46E0-8D03-620BD2A1D3B1}" presName="connectorText" presStyleLbl="sibTrans2D1" presStyleIdx="2" presStyleCnt="4"/>
      <dgm:spPr/>
      <dgm:t>
        <a:bodyPr/>
        <a:lstStyle/>
        <a:p>
          <a:endParaRPr lang="uk-UA"/>
        </a:p>
      </dgm:t>
    </dgm:pt>
    <dgm:pt modelId="{13B31C0B-8BC9-47CF-A464-6F74237D4856}" type="pres">
      <dgm:prSet presAssocID="{88F3AE5E-378A-48EA-983B-0AF3208D1CC7}" presName="node" presStyleLbl="node1" presStyleIdx="3" presStyleCnt="4">
        <dgm:presLayoutVars>
          <dgm:bulletEnabled val="1"/>
        </dgm:presLayoutVars>
      </dgm:prSet>
      <dgm:spPr/>
      <dgm:t>
        <a:bodyPr/>
        <a:lstStyle/>
        <a:p>
          <a:endParaRPr lang="uk-UA"/>
        </a:p>
      </dgm:t>
    </dgm:pt>
    <dgm:pt modelId="{17466D11-3D62-4BF3-A275-0CD33A5D375E}" type="pres">
      <dgm:prSet presAssocID="{2A4C6FC4-CAA6-4DCB-8F56-30BB67AC5CF1}" presName="sibTrans" presStyleLbl="sibTrans2D1" presStyleIdx="3" presStyleCnt="4"/>
      <dgm:spPr/>
      <dgm:t>
        <a:bodyPr/>
        <a:lstStyle/>
        <a:p>
          <a:endParaRPr lang="uk-UA"/>
        </a:p>
      </dgm:t>
    </dgm:pt>
    <dgm:pt modelId="{9F753B2A-FC19-4677-9C31-43A5443D71BC}" type="pres">
      <dgm:prSet presAssocID="{2A4C6FC4-CAA6-4DCB-8F56-30BB67AC5CF1}" presName="connectorText" presStyleLbl="sibTrans2D1" presStyleIdx="3" presStyleCnt="4"/>
      <dgm:spPr/>
      <dgm:t>
        <a:bodyPr/>
        <a:lstStyle/>
        <a:p>
          <a:endParaRPr lang="uk-UA"/>
        </a:p>
      </dgm:t>
    </dgm:pt>
  </dgm:ptLst>
  <dgm:cxnLst>
    <dgm:cxn modelId="{7D980945-E4D5-4F6F-A863-3531BE51FBBD}" type="presOf" srcId="{88F3AE5E-378A-48EA-983B-0AF3208D1CC7}" destId="{13B31C0B-8BC9-47CF-A464-6F74237D4856}" srcOrd="0" destOrd="0" presId="urn:microsoft.com/office/officeart/2005/8/layout/cycle2"/>
    <dgm:cxn modelId="{20761E6B-E5BB-4CBC-B732-7D92CB2EDA40}" type="presOf" srcId="{B6DBF632-FE7B-4986-B280-4C329B435541}" destId="{513839C4-137D-49FF-A3C7-D2FFB5B66129}" srcOrd="0" destOrd="0" presId="urn:microsoft.com/office/officeart/2005/8/layout/cycle2"/>
    <dgm:cxn modelId="{1D7A8669-6AEC-4BFD-9914-01ADA145A00E}" type="presOf" srcId="{3F1B8CB0-20FE-46E0-8D03-620BD2A1D3B1}" destId="{E29E4DEF-ED9A-4624-8332-EC883142347E}" srcOrd="0" destOrd="0" presId="urn:microsoft.com/office/officeart/2005/8/layout/cycle2"/>
    <dgm:cxn modelId="{DCAE2FB2-2F23-4FC7-BBC8-1268A971F056}" srcId="{7191950A-5005-4B40-A8CD-A5BAD724F7EB}" destId="{88F3AE5E-378A-48EA-983B-0AF3208D1CC7}" srcOrd="3" destOrd="0" parTransId="{FFDFA9A7-8E30-4631-8DF6-72ABAF010449}" sibTransId="{2A4C6FC4-CAA6-4DCB-8F56-30BB67AC5CF1}"/>
    <dgm:cxn modelId="{DB9D0091-CC04-4851-A898-CFF42D61BEEE}" srcId="{7191950A-5005-4B40-A8CD-A5BAD724F7EB}" destId="{FFAF4ECD-C18B-4410-AC20-17D06C14E38A}" srcOrd="1" destOrd="0" parTransId="{BBFFAB15-2DAB-439B-A0D4-A77F5A19C569}" sibTransId="{B6DBF632-FE7B-4986-B280-4C329B435541}"/>
    <dgm:cxn modelId="{5A4642C4-8741-4B84-BC32-D2AF6AB2AC53}" type="presOf" srcId="{E7D161A5-B00A-43E1-AA33-9CAB6C82E99A}" destId="{9A7B4E60-072A-4C69-B0DA-069B85961507}" srcOrd="0" destOrd="0" presId="urn:microsoft.com/office/officeart/2005/8/layout/cycle2"/>
    <dgm:cxn modelId="{F8583346-4510-4DB7-B47F-F83BEB02946B}" type="presOf" srcId="{2A4C6FC4-CAA6-4DCB-8F56-30BB67AC5CF1}" destId="{17466D11-3D62-4BF3-A275-0CD33A5D375E}" srcOrd="0" destOrd="0" presId="urn:microsoft.com/office/officeart/2005/8/layout/cycle2"/>
    <dgm:cxn modelId="{CE873D2D-4781-4BE4-8D08-FDAF68700135}" type="presOf" srcId="{21CA59CE-B354-4D9F-9BB8-AF0A9DCB25DF}" destId="{116F5BE9-6B45-4BB9-A75B-F84A791B715D}" srcOrd="1" destOrd="0" presId="urn:microsoft.com/office/officeart/2005/8/layout/cycle2"/>
    <dgm:cxn modelId="{18B42327-158E-4154-929E-4AD2BEC718CE}" type="presOf" srcId="{2A4C6FC4-CAA6-4DCB-8F56-30BB67AC5CF1}" destId="{9F753B2A-FC19-4677-9C31-43A5443D71BC}" srcOrd="1" destOrd="0" presId="urn:microsoft.com/office/officeart/2005/8/layout/cycle2"/>
    <dgm:cxn modelId="{980C05AF-08CB-4BB4-8A92-B5FC7EEF49CA}" type="presOf" srcId="{3F1B8CB0-20FE-46E0-8D03-620BD2A1D3B1}" destId="{50DF9C06-E577-467E-A30C-4E69DF371041}" srcOrd="1" destOrd="0" presId="urn:microsoft.com/office/officeart/2005/8/layout/cycle2"/>
    <dgm:cxn modelId="{A448E80F-2792-4A45-B125-1215376BF548}" type="presOf" srcId="{21CA59CE-B354-4D9F-9BB8-AF0A9DCB25DF}" destId="{33D7BA06-B4C0-45D4-9B00-CD0CC6660DAC}" srcOrd="0" destOrd="0" presId="urn:microsoft.com/office/officeart/2005/8/layout/cycle2"/>
    <dgm:cxn modelId="{8FFB789B-7569-48BF-9F95-A9B76157B852}" type="presOf" srcId="{7191950A-5005-4B40-A8CD-A5BAD724F7EB}" destId="{04B55AE9-CC8A-4449-85B0-27D4E42F66F1}" srcOrd="0" destOrd="0" presId="urn:microsoft.com/office/officeart/2005/8/layout/cycle2"/>
    <dgm:cxn modelId="{26308498-867F-4C8E-A167-D8789A6FF358}" srcId="{7191950A-5005-4B40-A8CD-A5BAD724F7EB}" destId="{E7D161A5-B00A-43E1-AA33-9CAB6C82E99A}" srcOrd="2" destOrd="0" parTransId="{FFF8D32E-C79E-4B3C-8E0A-F2392783E791}" sibTransId="{3F1B8CB0-20FE-46E0-8D03-620BD2A1D3B1}"/>
    <dgm:cxn modelId="{5EDE86D3-ECE8-478D-9224-80CD0E95628A}" type="presOf" srcId="{B6DBF632-FE7B-4986-B280-4C329B435541}" destId="{A0D2BF48-8A8E-4EEF-BC1B-FDC95B411BA6}" srcOrd="1" destOrd="0" presId="urn:microsoft.com/office/officeart/2005/8/layout/cycle2"/>
    <dgm:cxn modelId="{EE850BB8-FCE7-494C-A5D4-CD086C37D546}" srcId="{7191950A-5005-4B40-A8CD-A5BAD724F7EB}" destId="{D656CDC3-84D2-46C9-A0F5-EFD546BB452B}" srcOrd="0" destOrd="0" parTransId="{B3598A9C-368A-424D-94EB-445C66FAACC3}" sibTransId="{21CA59CE-B354-4D9F-9BB8-AF0A9DCB25DF}"/>
    <dgm:cxn modelId="{753A4E7C-854C-45EC-AE49-31DC0217C2EA}" type="presOf" srcId="{D656CDC3-84D2-46C9-A0F5-EFD546BB452B}" destId="{F73CD08A-6BC7-4EE6-B58A-998B664665F5}" srcOrd="0" destOrd="0" presId="urn:microsoft.com/office/officeart/2005/8/layout/cycle2"/>
    <dgm:cxn modelId="{566C60E6-436C-4793-9076-FBCC16974773}" type="presOf" srcId="{FFAF4ECD-C18B-4410-AC20-17D06C14E38A}" destId="{B159054C-F55D-4B44-9036-319BE0512C13}" srcOrd="0" destOrd="0" presId="urn:microsoft.com/office/officeart/2005/8/layout/cycle2"/>
    <dgm:cxn modelId="{B2274E32-A822-44A5-B962-63886A797A6E}" type="presParOf" srcId="{04B55AE9-CC8A-4449-85B0-27D4E42F66F1}" destId="{F73CD08A-6BC7-4EE6-B58A-998B664665F5}" srcOrd="0" destOrd="0" presId="urn:microsoft.com/office/officeart/2005/8/layout/cycle2"/>
    <dgm:cxn modelId="{58D06F6F-41DB-41CE-B933-04F609871C27}" type="presParOf" srcId="{04B55AE9-CC8A-4449-85B0-27D4E42F66F1}" destId="{33D7BA06-B4C0-45D4-9B00-CD0CC6660DAC}" srcOrd="1" destOrd="0" presId="urn:microsoft.com/office/officeart/2005/8/layout/cycle2"/>
    <dgm:cxn modelId="{0D60690E-C221-41E3-8FB3-F5F4056E7460}" type="presParOf" srcId="{33D7BA06-B4C0-45D4-9B00-CD0CC6660DAC}" destId="{116F5BE9-6B45-4BB9-A75B-F84A791B715D}" srcOrd="0" destOrd="0" presId="urn:microsoft.com/office/officeart/2005/8/layout/cycle2"/>
    <dgm:cxn modelId="{65962FBB-313E-430A-8424-C48EC2FB8B06}" type="presParOf" srcId="{04B55AE9-CC8A-4449-85B0-27D4E42F66F1}" destId="{B159054C-F55D-4B44-9036-319BE0512C13}" srcOrd="2" destOrd="0" presId="urn:microsoft.com/office/officeart/2005/8/layout/cycle2"/>
    <dgm:cxn modelId="{33D0D10E-163B-4A96-ADB5-8B77FBBAFA87}" type="presParOf" srcId="{04B55AE9-CC8A-4449-85B0-27D4E42F66F1}" destId="{513839C4-137D-49FF-A3C7-D2FFB5B66129}" srcOrd="3" destOrd="0" presId="urn:microsoft.com/office/officeart/2005/8/layout/cycle2"/>
    <dgm:cxn modelId="{C24CBA43-0FFA-4A09-871D-BDDC261A20C6}" type="presParOf" srcId="{513839C4-137D-49FF-A3C7-D2FFB5B66129}" destId="{A0D2BF48-8A8E-4EEF-BC1B-FDC95B411BA6}" srcOrd="0" destOrd="0" presId="urn:microsoft.com/office/officeart/2005/8/layout/cycle2"/>
    <dgm:cxn modelId="{7F73B738-474B-418B-8CEA-852E91ABE10A}" type="presParOf" srcId="{04B55AE9-CC8A-4449-85B0-27D4E42F66F1}" destId="{9A7B4E60-072A-4C69-B0DA-069B85961507}" srcOrd="4" destOrd="0" presId="urn:microsoft.com/office/officeart/2005/8/layout/cycle2"/>
    <dgm:cxn modelId="{A23A0478-2095-43F7-83E8-29CBDE070005}" type="presParOf" srcId="{04B55AE9-CC8A-4449-85B0-27D4E42F66F1}" destId="{E29E4DEF-ED9A-4624-8332-EC883142347E}" srcOrd="5" destOrd="0" presId="urn:microsoft.com/office/officeart/2005/8/layout/cycle2"/>
    <dgm:cxn modelId="{82D7B7D7-CD6C-44F5-87CD-F3421682EE31}" type="presParOf" srcId="{E29E4DEF-ED9A-4624-8332-EC883142347E}" destId="{50DF9C06-E577-467E-A30C-4E69DF371041}" srcOrd="0" destOrd="0" presId="urn:microsoft.com/office/officeart/2005/8/layout/cycle2"/>
    <dgm:cxn modelId="{47EDC241-B883-405B-B16B-804AEE7DD96F}" type="presParOf" srcId="{04B55AE9-CC8A-4449-85B0-27D4E42F66F1}" destId="{13B31C0B-8BC9-47CF-A464-6F74237D4856}" srcOrd="6" destOrd="0" presId="urn:microsoft.com/office/officeart/2005/8/layout/cycle2"/>
    <dgm:cxn modelId="{B384D4D0-2413-4A1A-8E6B-75B71FA00989}" type="presParOf" srcId="{04B55AE9-CC8A-4449-85B0-27D4E42F66F1}" destId="{17466D11-3D62-4BF3-A275-0CD33A5D375E}" srcOrd="7" destOrd="0" presId="urn:microsoft.com/office/officeart/2005/8/layout/cycle2"/>
    <dgm:cxn modelId="{BEFD92E4-9166-4614-B49F-2FAAB458C6FC}" type="presParOf" srcId="{17466D11-3D62-4BF3-A275-0CD33A5D375E}" destId="{9F753B2A-FC19-4677-9C31-43A5443D71BC}" srcOrd="0" destOrd="0" presId="urn:microsoft.com/office/officeart/2005/8/layout/cycle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3CD08A-6BC7-4EE6-B58A-998B664665F5}">
      <dsp:nvSpPr>
        <dsp:cNvPr id="0" name=""/>
        <dsp:cNvSpPr/>
      </dsp:nvSpPr>
      <dsp:spPr>
        <a:xfrm>
          <a:off x="3234236" y="2098"/>
          <a:ext cx="1606767" cy="1606767"/>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Titanium alloy</a:t>
          </a:r>
          <a:endParaRPr lang="es-ES" sz="1400" b="1" kern="1200" dirty="0"/>
        </a:p>
      </dsp:txBody>
      <dsp:txXfrm>
        <a:off x="3469542" y="237404"/>
        <a:ext cx="1136155" cy="1136155"/>
      </dsp:txXfrm>
    </dsp:sp>
    <dsp:sp modelId="{33D7BA06-B4C0-45D4-9B00-CD0CC6660DAC}">
      <dsp:nvSpPr>
        <dsp:cNvPr id="0" name=""/>
        <dsp:cNvSpPr/>
      </dsp:nvSpPr>
      <dsp:spPr>
        <a:xfrm rot="2700000">
          <a:off x="4668483" y="1378657"/>
          <a:ext cx="426908" cy="542284"/>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s-ES" sz="1100" kern="1200"/>
        </a:p>
      </dsp:txBody>
      <dsp:txXfrm>
        <a:off x="4687239" y="1441834"/>
        <a:ext cx="298836" cy="325370"/>
      </dsp:txXfrm>
    </dsp:sp>
    <dsp:sp modelId="{B159054C-F55D-4B44-9036-319BE0512C13}">
      <dsp:nvSpPr>
        <dsp:cNvPr id="0" name=""/>
        <dsp:cNvSpPr/>
      </dsp:nvSpPr>
      <dsp:spPr>
        <a:xfrm>
          <a:off x="4939958" y="1707820"/>
          <a:ext cx="1606767" cy="1606767"/>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Lattice structure + envelope</a:t>
          </a:r>
          <a:endParaRPr lang="es-ES" sz="1400" b="1" kern="1200" dirty="0"/>
        </a:p>
      </dsp:txBody>
      <dsp:txXfrm>
        <a:off x="5175264" y="1943126"/>
        <a:ext cx="1136155" cy="1136155"/>
      </dsp:txXfrm>
    </dsp:sp>
    <dsp:sp modelId="{513839C4-137D-49FF-A3C7-D2FFB5B66129}">
      <dsp:nvSpPr>
        <dsp:cNvPr id="0" name=""/>
        <dsp:cNvSpPr/>
      </dsp:nvSpPr>
      <dsp:spPr>
        <a:xfrm rot="8100000">
          <a:off x="4685570" y="3084379"/>
          <a:ext cx="426908" cy="542284"/>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s-ES" sz="1100" kern="1200" dirty="0"/>
        </a:p>
      </dsp:txBody>
      <dsp:txXfrm rot="10800000">
        <a:off x="4794886" y="3147556"/>
        <a:ext cx="298836" cy="325370"/>
      </dsp:txXfrm>
    </dsp:sp>
    <dsp:sp modelId="{9A7B4E60-072A-4C69-B0DA-069B85961507}">
      <dsp:nvSpPr>
        <dsp:cNvPr id="0" name=""/>
        <dsp:cNvSpPr/>
      </dsp:nvSpPr>
      <dsp:spPr>
        <a:xfrm>
          <a:off x="3234236" y="3413542"/>
          <a:ext cx="1606767" cy="1606767"/>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Additive manufacturing</a:t>
          </a:r>
          <a:endParaRPr lang="es-ES" sz="1400" b="1" kern="1200" dirty="0"/>
        </a:p>
      </dsp:txBody>
      <dsp:txXfrm>
        <a:off x="3469542" y="3648848"/>
        <a:ext cx="1136155" cy="1136155"/>
      </dsp:txXfrm>
    </dsp:sp>
    <dsp:sp modelId="{E29E4DEF-ED9A-4624-8332-EC883142347E}">
      <dsp:nvSpPr>
        <dsp:cNvPr id="0" name=""/>
        <dsp:cNvSpPr/>
      </dsp:nvSpPr>
      <dsp:spPr>
        <a:xfrm rot="13500000">
          <a:off x="2979848" y="3101466"/>
          <a:ext cx="426908" cy="542284"/>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s-ES" sz="1100" kern="1200"/>
        </a:p>
      </dsp:txBody>
      <dsp:txXfrm rot="10800000">
        <a:off x="3089164" y="3255203"/>
        <a:ext cx="298836" cy="325370"/>
      </dsp:txXfrm>
    </dsp:sp>
    <dsp:sp modelId="{13B31C0B-8BC9-47CF-A464-6F74237D4856}">
      <dsp:nvSpPr>
        <dsp:cNvPr id="0" name=""/>
        <dsp:cNvSpPr/>
      </dsp:nvSpPr>
      <dsp:spPr>
        <a:xfrm>
          <a:off x="1528514" y="1707820"/>
          <a:ext cx="1606767" cy="1606767"/>
        </a:xfrm>
        <a:prstGeom prst="ellipse">
          <a:avLst/>
        </a:prstGeom>
        <a:gradFill rotWithShape="0">
          <a:gsLst>
            <a:gs pos="0">
              <a:schemeClr val="lt1">
                <a:hueOff val="0"/>
                <a:satOff val="0"/>
                <a:lumOff val="0"/>
                <a:alphaOff val="0"/>
                <a:satMod val="103000"/>
                <a:lumMod val="102000"/>
                <a:tint val="94000"/>
              </a:schemeClr>
            </a:gs>
            <a:gs pos="50000">
              <a:schemeClr val="lt1">
                <a:hueOff val="0"/>
                <a:satOff val="0"/>
                <a:lumOff val="0"/>
                <a:alphaOff val="0"/>
                <a:satMod val="110000"/>
                <a:lumMod val="100000"/>
                <a:shade val="100000"/>
              </a:schemeClr>
            </a:gs>
            <a:gs pos="100000">
              <a:schemeClr val="lt1">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7780" tIns="17780" rIns="17780" bIns="17780" numCol="1" spcCol="1270" anchor="ctr" anchorCtr="0">
          <a:noAutofit/>
        </a:bodyPr>
        <a:lstStyle/>
        <a:p>
          <a:pPr lvl="0" algn="ctr" defTabSz="622300">
            <a:lnSpc>
              <a:spcPct val="90000"/>
            </a:lnSpc>
            <a:spcBef>
              <a:spcPct val="0"/>
            </a:spcBef>
            <a:spcAft>
              <a:spcPct val="35000"/>
            </a:spcAft>
          </a:pPr>
          <a:r>
            <a:rPr lang="en-GB" sz="1400" b="1" kern="1200" dirty="0"/>
            <a:t>SMAT (Surface Mechanical Attrition Treatment) </a:t>
          </a:r>
          <a:endParaRPr lang="es-ES" sz="1400" b="1" kern="1200" dirty="0"/>
        </a:p>
      </dsp:txBody>
      <dsp:txXfrm>
        <a:off x="1763820" y="1943126"/>
        <a:ext cx="1136155" cy="1136155"/>
      </dsp:txXfrm>
    </dsp:sp>
    <dsp:sp modelId="{17466D11-3D62-4BF3-A275-0CD33A5D375E}">
      <dsp:nvSpPr>
        <dsp:cNvPr id="0" name=""/>
        <dsp:cNvSpPr/>
      </dsp:nvSpPr>
      <dsp:spPr>
        <a:xfrm rot="18900000">
          <a:off x="2962761" y="1395744"/>
          <a:ext cx="426908" cy="542284"/>
        </a:xfrm>
        <a:prstGeom prst="rightArrow">
          <a:avLst>
            <a:gd name="adj1" fmla="val 60000"/>
            <a:gd name="adj2" fmla="val 50000"/>
          </a:avLst>
        </a:prstGeom>
        <a:solidFill>
          <a:schemeClr val="accent6">
            <a:lumMod val="40000"/>
            <a:lumOff val="60000"/>
          </a:schemeClr>
        </a:soli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0" tIns="0" rIns="0" bIns="0" numCol="1" spcCol="1270" anchor="ctr" anchorCtr="0">
          <a:noAutofit/>
        </a:bodyPr>
        <a:lstStyle/>
        <a:p>
          <a:pPr lvl="0" algn="ctr" defTabSz="488950">
            <a:lnSpc>
              <a:spcPct val="90000"/>
            </a:lnSpc>
            <a:spcBef>
              <a:spcPct val="0"/>
            </a:spcBef>
            <a:spcAft>
              <a:spcPct val="35000"/>
            </a:spcAft>
          </a:pPr>
          <a:endParaRPr lang="es-ES" sz="1100" kern="1200"/>
        </a:p>
      </dsp:txBody>
      <dsp:txXfrm>
        <a:off x="2981517" y="1549481"/>
        <a:ext cx="298836" cy="325370"/>
      </dsp:txXfrm>
    </dsp:sp>
  </dsp:spTree>
</dsp:drawing>
</file>

<file path=ppt/diagrams/layout1.xml><?xml version="1.0" encoding="utf-8"?>
<dgm:layoutDef xmlns:dgm="http://schemas.openxmlformats.org/drawingml/2006/diagram" xmlns:a="http://schemas.openxmlformats.org/drawingml/2006/main" uniqueId="urn:microsoft.com/office/officeart/2005/8/layout/cycle2">
  <dgm:title val=""/>
  <dgm:desc val=""/>
  <dgm:catLst>
    <dgm:cat type="cycle" pri="1000"/>
    <dgm:cat type="convert" pri="10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 modelId="3"/>
      </dgm:ptLst>
      <dgm:cxnLst>
        <dgm:cxn modelId="4" srcId="0" destId="1" srcOrd="0" destOrd="0"/>
        <dgm:cxn modelId="5" srcId="0" destId="2" srcOrd="1" destOrd="0"/>
        <dgm:cxn modelId="6" srcId="0" destId="3" srcOrd="2"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cycle">
    <dgm:varLst>
      <dgm:dir/>
      <dgm:resizeHandles val="exact"/>
    </dgm:varLst>
    <dgm:choose name="Name0">
      <dgm:if name="Name1" func="var" arg="dir" op="equ" val="norm">
        <dgm:choose name="Name2">
          <dgm:if name="Name3" axis="ch" ptType="node" func="cnt" op="gt" val="2">
            <dgm:alg type="cycle">
              <dgm:param type="stAng" val="0"/>
              <dgm:param type="spanAng" val="360"/>
            </dgm:alg>
          </dgm:if>
          <dgm:else name="Name4">
            <dgm:alg type="cycle">
              <dgm:param type="stAng" val="-90"/>
              <dgm:param type="spanAng" val="360"/>
            </dgm:alg>
          </dgm:else>
        </dgm:choose>
      </dgm:if>
      <dgm:else name="Name5">
        <dgm:choose name="Name6">
          <dgm:if name="Name7" axis="ch" ptType="node" func="cnt" op="gt" val="2">
            <dgm:alg type="cycle">
              <dgm:param type="stAng" val="0"/>
              <dgm:param type="spanAng" val="-360"/>
            </dgm:alg>
          </dgm:if>
          <dgm:else name="Name8">
            <dgm:alg type="cycle">
              <dgm:param type="stAng" val="90"/>
              <dgm:param type="spanAng" val="-360"/>
            </dgm:alg>
          </dgm:else>
        </dgm:choose>
      </dgm:else>
    </dgm:choose>
    <dgm:shape xmlns:r="http://schemas.openxmlformats.org/officeDocument/2006/relationships" r:blip="">
      <dgm:adjLst/>
    </dgm:shape>
    <dgm:presOf/>
    <dgm:constrLst>
      <dgm:constr type="w" for="ch" ptType="node" refType="w"/>
      <dgm:constr type="w" for="ch" ptType="sibTrans" refType="w" refFor="ch" refPtType="node" op="equ" fact="0.25"/>
      <dgm:constr type="sibSp" refType="w" refFor="ch" refPtType="node" fact="0.5"/>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param type="txAnchorVertCh" val="mid"/>
        </dgm:alg>
        <dgm:shape xmlns:r="http://schemas.openxmlformats.org/officeDocument/2006/relationships" type="ellipse" r:blip="">
          <dgm:adjLst/>
        </dgm:shape>
        <dgm:presOf axis="desOrSelf" ptType="node"/>
        <dgm:constrLst>
          <dgm:constr type="h" refType="w"/>
          <dgm:constr type="lMarg" refType="primFontSz" fact="0.1"/>
          <dgm:constr type="rMarg" refType="primFontSz" fact="0.1"/>
          <dgm:constr type="tMarg" refType="primFontSz" fact="0.1"/>
          <dgm:constr type="bMarg" refType="primFontSz" fact="0.1"/>
        </dgm:constrLst>
        <dgm:ruleLst>
          <dgm:rule type="primFontSz" val="5" fact="NaN" max="NaN"/>
        </dgm:ruleLst>
      </dgm:layoutNode>
      <dgm:choose name="Name9">
        <dgm:if name="Name10" axis="par ch" ptType="doc node" func="cnt" op="gt" val="1">
          <dgm:forEach name="sibTransForEach" axis="followSib" ptType="sibTrans" hideLastTrans="0" cnt="1">
            <dgm:layoutNode name="sibTrans">
              <dgm:choose name="Name11">
                <dgm:if name="Name12" axis="par ch" ptType="doc node" func="cnt" op="lt" val="3">
                  <dgm:alg type="conn">
                    <dgm:param type="begPts" val="radial"/>
                    <dgm:param type="endPts" val="radial"/>
                  </dgm:alg>
                </dgm:if>
                <dgm:else name="Name13">
                  <dgm:alg type="conn">
                    <dgm:param type="begPts" val="auto"/>
                    <dgm:param type="endPts" val="auto"/>
                  </dgm:alg>
                </dgm:else>
              </dgm:choose>
              <dgm:shape xmlns:r="http://schemas.openxmlformats.org/officeDocument/2006/relationships" type="conn" r:blip="">
                <dgm:adjLst/>
              </dgm:shape>
              <dgm:presOf axis="self"/>
              <dgm:constrLst>
                <dgm:constr type="h" refType="w" fact="1.35"/>
                <dgm:constr type="connDist"/>
                <dgm:constr type="w" for="ch" refType="connDist" fact="0.45"/>
                <dgm:constr type="h" for="ch" refType="h"/>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if>
        <dgm:else name="Name14"/>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F4A27675-7B5E-4CE5-B1CA-87CFD85BC961}"/>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xmlns="" id="{CCE80AA5-5F3E-4170-807C-14C5E31F0FF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xmlns="" id="{7EBFA759-3262-4857-A89B-6DCC96046775}"/>
              </a:ext>
            </a:extLst>
          </p:cNvPr>
          <p:cNvSpPr>
            <a:spLocks noGrp="1"/>
          </p:cNvSpPr>
          <p:nvPr>
            <p:ph type="dt" sz="half" idx="10"/>
          </p:nvPr>
        </p:nvSpPr>
        <p:spPr/>
        <p:txBody>
          <a:bodyPr/>
          <a:lstStyle/>
          <a:p>
            <a:fld id="{6DA70FA9-DEE8-424E-AFEB-EFDB4C385508}" type="datetimeFigureOut">
              <a:rPr lang="fr-FR" smtClean="0"/>
              <a:t>23/06/2022</a:t>
            </a:fld>
            <a:endParaRPr lang="fr-FR"/>
          </a:p>
        </p:txBody>
      </p:sp>
      <p:sp>
        <p:nvSpPr>
          <p:cNvPr id="5" name="Espace réservé du pied de page 4">
            <a:extLst>
              <a:ext uri="{FF2B5EF4-FFF2-40B4-BE49-F238E27FC236}">
                <a16:creationId xmlns:a16="http://schemas.microsoft.com/office/drawing/2014/main" xmlns="" id="{53D49E60-8F60-41AE-ABD7-BF3169F6E29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8AEEC6C9-46C3-4EAE-83A8-A5A9ECB948AB}"/>
              </a:ext>
            </a:extLst>
          </p:cNvPr>
          <p:cNvSpPr>
            <a:spLocks noGrp="1"/>
          </p:cNvSpPr>
          <p:nvPr>
            <p:ph type="sldNum" sz="quarter" idx="12"/>
          </p:nvPr>
        </p:nvSpPr>
        <p:spPr/>
        <p:txBody>
          <a:bodyPr/>
          <a:lstStyle/>
          <a:p>
            <a:fld id="{5A8A2358-ADF8-4635-B2B8-0FEE6FA87CF7}" type="slidenum">
              <a:rPr lang="fr-FR" smtClean="0"/>
              <a:t>‹#›</a:t>
            </a:fld>
            <a:endParaRPr lang="fr-FR"/>
          </a:p>
        </p:txBody>
      </p:sp>
    </p:spTree>
    <p:extLst>
      <p:ext uri="{BB962C8B-B14F-4D97-AF65-F5344CB8AC3E}">
        <p14:creationId xmlns:p14="http://schemas.microsoft.com/office/powerpoint/2010/main" val="109702002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DDB05922-09E0-4F73-A3B3-0DE9F4D7C543}"/>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xmlns="" id="{6A104DD3-E362-49B9-B04E-BDFB466DD740}"/>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FF5DF378-E728-423C-AEFC-7C32C7BD28B1}"/>
              </a:ext>
            </a:extLst>
          </p:cNvPr>
          <p:cNvSpPr>
            <a:spLocks noGrp="1"/>
          </p:cNvSpPr>
          <p:nvPr>
            <p:ph type="dt" sz="half" idx="10"/>
          </p:nvPr>
        </p:nvSpPr>
        <p:spPr/>
        <p:txBody>
          <a:bodyPr/>
          <a:lstStyle/>
          <a:p>
            <a:fld id="{6DA70FA9-DEE8-424E-AFEB-EFDB4C385508}" type="datetimeFigureOut">
              <a:rPr lang="fr-FR" smtClean="0"/>
              <a:t>23/06/2022</a:t>
            </a:fld>
            <a:endParaRPr lang="fr-FR"/>
          </a:p>
        </p:txBody>
      </p:sp>
      <p:sp>
        <p:nvSpPr>
          <p:cNvPr id="5" name="Espace réservé du pied de page 4">
            <a:extLst>
              <a:ext uri="{FF2B5EF4-FFF2-40B4-BE49-F238E27FC236}">
                <a16:creationId xmlns:a16="http://schemas.microsoft.com/office/drawing/2014/main" xmlns="" id="{626E5290-B681-4582-A11B-2A7BAF49AC1E}"/>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40B3D1E0-EEAC-4BC1-87EC-302C5CE53C75}"/>
              </a:ext>
            </a:extLst>
          </p:cNvPr>
          <p:cNvSpPr>
            <a:spLocks noGrp="1"/>
          </p:cNvSpPr>
          <p:nvPr>
            <p:ph type="sldNum" sz="quarter" idx="12"/>
          </p:nvPr>
        </p:nvSpPr>
        <p:spPr/>
        <p:txBody>
          <a:bodyPr/>
          <a:lstStyle/>
          <a:p>
            <a:fld id="{5A8A2358-ADF8-4635-B2B8-0FEE6FA87CF7}" type="slidenum">
              <a:rPr lang="fr-FR" smtClean="0"/>
              <a:t>‹#›</a:t>
            </a:fld>
            <a:endParaRPr lang="fr-FR"/>
          </a:p>
        </p:txBody>
      </p:sp>
    </p:spTree>
    <p:extLst>
      <p:ext uri="{BB962C8B-B14F-4D97-AF65-F5344CB8AC3E}">
        <p14:creationId xmlns:p14="http://schemas.microsoft.com/office/powerpoint/2010/main" val="166385844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xmlns="" id="{82B2D74A-E521-46F7-BC07-679492A5010D}"/>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xmlns="" id="{1C409296-E7DB-4C50-9412-264C22FCB217}"/>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4A0BC579-1214-4C99-900B-EE26095878B1}"/>
              </a:ext>
            </a:extLst>
          </p:cNvPr>
          <p:cNvSpPr>
            <a:spLocks noGrp="1"/>
          </p:cNvSpPr>
          <p:nvPr>
            <p:ph type="dt" sz="half" idx="10"/>
          </p:nvPr>
        </p:nvSpPr>
        <p:spPr/>
        <p:txBody>
          <a:bodyPr/>
          <a:lstStyle/>
          <a:p>
            <a:fld id="{6DA70FA9-DEE8-424E-AFEB-EFDB4C385508}" type="datetimeFigureOut">
              <a:rPr lang="fr-FR" smtClean="0"/>
              <a:t>23/06/2022</a:t>
            </a:fld>
            <a:endParaRPr lang="fr-FR"/>
          </a:p>
        </p:txBody>
      </p:sp>
      <p:sp>
        <p:nvSpPr>
          <p:cNvPr id="5" name="Espace réservé du pied de page 4">
            <a:extLst>
              <a:ext uri="{FF2B5EF4-FFF2-40B4-BE49-F238E27FC236}">
                <a16:creationId xmlns:a16="http://schemas.microsoft.com/office/drawing/2014/main" xmlns="" id="{B70B6493-BB79-4472-8AF6-3B95E151AC0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43E415AE-BBB1-4FD7-90B4-0A6C76B9CE77}"/>
              </a:ext>
            </a:extLst>
          </p:cNvPr>
          <p:cNvSpPr>
            <a:spLocks noGrp="1"/>
          </p:cNvSpPr>
          <p:nvPr>
            <p:ph type="sldNum" sz="quarter" idx="12"/>
          </p:nvPr>
        </p:nvSpPr>
        <p:spPr/>
        <p:txBody>
          <a:bodyPr/>
          <a:lstStyle/>
          <a:p>
            <a:fld id="{5A8A2358-ADF8-4635-B2B8-0FEE6FA87CF7}" type="slidenum">
              <a:rPr lang="fr-FR" smtClean="0"/>
              <a:t>‹#›</a:t>
            </a:fld>
            <a:endParaRPr lang="fr-FR"/>
          </a:p>
        </p:txBody>
      </p:sp>
    </p:spTree>
    <p:extLst>
      <p:ext uri="{BB962C8B-B14F-4D97-AF65-F5344CB8AC3E}">
        <p14:creationId xmlns:p14="http://schemas.microsoft.com/office/powerpoint/2010/main" val="2964532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49677F04-6C05-47DC-A596-F7C99673B48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2916C534-072E-4F98-BB29-184A6517092E}"/>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B0FC85E6-83C1-467D-8552-A011DC28039F}"/>
              </a:ext>
            </a:extLst>
          </p:cNvPr>
          <p:cNvSpPr>
            <a:spLocks noGrp="1"/>
          </p:cNvSpPr>
          <p:nvPr>
            <p:ph type="dt" sz="half" idx="10"/>
          </p:nvPr>
        </p:nvSpPr>
        <p:spPr/>
        <p:txBody>
          <a:bodyPr/>
          <a:lstStyle/>
          <a:p>
            <a:fld id="{6DA70FA9-DEE8-424E-AFEB-EFDB4C385508}" type="datetimeFigureOut">
              <a:rPr lang="fr-FR" smtClean="0"/>
              <a:t>23/06/2022</a:t>
            </a:fld>
            <a:endParaRPr lang="fr-FR"/>
          </a:p>
        </p:txBody>
      </p:sp>
      <p:sp>
        <p:nvSpPr>
          <p:cNvPr id="5" name="Espace réservé du pied de page 4">
            <a:extLst>
              <a:ext uri="{FF2B5EF4-FFF2-40B4-BE49-F238E27FC236}">
                <a16:creationId xmlns:a16="http://schemas.microsoft.com/office/drawing/2014/main" xmlns="" id="{910A87CB-C66F-4CD1-AE09-C444CF7574EC}"/>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ECE8EC39-6019-4F6C-A013-681EAE8FF66D}"/>
              </a:ext>
            </a:extLst>
          </p:cNvPr>
          <p:cNvSpPr>
            <a:spLocks noGrp="1"/>
          </p:cNvSpPr>
          <p:nvPr>
            <p:ph type="sldNum" sz="quarter" idx="12"/>
          </p:nvPr>
        </p:nvSpPr>
        <p:spPr/>
        <p:txBody>
          <a:bodyPr/>
          <a:lstStyle/>
          <a:p>
            <a:fld id="{5A8A2358-ADF8-4635-B2B8-0FEE6FA87CF7}" type="slidenum">
              <a:rPr lang="fr-FR" smtClean="0"/>
              <a:t>‹#›</a:t>
            </a:fld>
            <a:endParaRPr lang="fr-FR"/>
          </a:p>
        </p:txBody>
      </p:sp>
    </p:spTree>
    <p:extLst>
      <p:ext uri="{BB962C8B-B14F-4D97-AF65-F5344CB8AC3E}">
        <p14:creationId xmlns:p14="http://schemas.microsoft.com/office/powerpoint/2010/main" val="102515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327D91CC-F889-431D-B399-69A5BA04962B}"/>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xmlns="" id="{C9B3D512-1F74-4150-AD35-DAE6CDFF563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xmlns="" id="{18DE902A-9D78-4909-9B2D-1C43AC755923}"/>
              </a:ext>
            </a:extLst>
          </p:cNvPr>
          <p:cNvSpPr>
            <a:spLocks noGrp="1"/>
          </p:cNvSpPr>
          <p:nvPr>
            <p:ph type="dt" sz="half" idx="10"/>
          </p:nvPr>
        </p:nvSpPr>
        <p:spPr/>
        <p:txBody>
          <a:bodyPr/>
          <a:lstStyle/>
          <a:p>
            <a:fld id="{6DA70FA9-DEE8-424E-AFEB-EFDB4C385508}" type="datetimeFigureOut">
              <a:rPr lang="fr-FR" smtClean="0"/>
              <a:t>23/06/2022</a:t>
            </a:fld>
            <a:endParaRPr lang="fr-FR"/>
          </a:p>
        </p:txBody>
      </p:sp>
      <p:sp>
        <p:nvSpPr>
          <p:cNvPr id="5" name="Espace réservé du pied de page 4">
            <a:extLst>
              <a:ext uri="{FF2B5EF4-FFF2-40B4-BE49-F238E27FC236}">
                <a16:creationId xmlns:a16="http://schemas.microsoft.com/office/drawing/2014/main" xmlns="" id="{241E9D0D-162D-4E66-ADF5-860C5D1159D8}"/>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xmlns="" id="{A465F3CA-F457-4D98-BD24-0F03FFC9A2C4}"/>
              </a:ext>
            </a:extLst>
          </p:cNvPr>
          <p:cNvSpPr>
            <a:spLocks noGrp="1"/>
          </p:cNvSpPr>
          <p:nvPr>
            <p:ph type="sldNum" sz="quarter" idx="12"/>
          </p:nvPr>
        </p:nvSpPr>
        <p:spPr/>
        <p:txBody>
          <a:bodyPr/>
          <a:lstStyle/>
          <a:p>
            <a:fld id="{5A8A2358-ADF8-4635-B2B8-0FEE6FA87CF7}" type="slidenum">
              <a:rPr lang="fr-FR" smtClean="0"/>
              <a:t>‹#›</a:t>
            </a:fld>
            <a:endParaRPr lang="fr-FR"/>
          </a:p>
        </p:txBody>
      </p:sp>
    </p:spTree>
    <p:extLst>
      <p:ext uri="{BB962C8B-B14F-4D97-AF65-F5344CB8AC3E}">
        <p14:creationId xmlns:p14="http://schemas.microsoft.com/office/powerpoint/2010/main" val="413510692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A9785C6-09AF-4ECF-95C3-A060AC9AEBA1}"/>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xmlns="" id="{CD92D9C4-D12A-4608-8FBC-4FBC6D0D7D82}"/>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xmlns="" id="{19468260-8716-4419-89F4-81A082A4D980}"/>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xmlns="" id="{3ED05817-7549-44F0-82DC-CA5D8ED1CF65}"/>
              </a:ext>
            </a:extLst>
          </p:cNvPr>
          <p:cNvSpPr>
            <a:spLocks noGrp="1"/>
          </p:cNvSpPr>
          <p:nvPr>
            <p:ph type="dt" sz="half" idx="10"/>
          </p:nvPr>
        </p:nvSpPr>
        <p:spPr/>
        <p:txBody>
          <a:bodyPr/>
          <a:lstStyle/>
          <a:p>
            <a:fld id="{6DA70FA9-DEE8-424E-AFEB-EFDB4C385508}" type="datetimeFigureOut">
              <a:rPr lang="fr-FR" smtClean="0"/>
              <a:t>23/06/2022</a:t>
            </a:fld>
            <a:endParaRPr lang="fr-FR"/>
          </a:p>
        </p:txBody>
      </p:sp>
      <p:sp>
        <p:nvSpPr>
          <p:cNvPr id="6" name="Espace réservé du pied de page 5">
            <a:extLst>
              <a:ext uri="{FF2B5EF4-FFF2-40B4-BE49-F238E27FC236}">
                <a16:creationId xmlns:a16="http://schemas.microsoft.com/office/drawing/2014/main" xmlns="" id="{B55E3796-1C75-4FF0-B913-2FBEF1D87775}"/>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xmlns="" id="{AA623978-FD1F-4716-ABBE-FCC321B2C87F}"/>
              </a:ext>
            </a:extLst>
          </p:cNvPr>
          <p:cNvSpPr>
            <a:spLocks noGrp="1"/>
          </p:cNvSpPr>
          <p:nvPr>
            <p:ph type="sldNum" sz="quarter" idx="12"/>
          </p:nvPr>
        </p:nvSpPr>
        <p:spPr/>
        <p:txBody>
          <a:bodyPr/>
          <a:lstStyle/>
          <a:p>
            <a:fld id="{5A8A2358-ADF8-4635-B2B8-0FEE6FA87CF7}" type="slidenum">
              <a:rPr lang="fr-FR" smtClean="0"/>
              <a:t>‹#›</a:t>
            </a:fld>
            <a:endParaRPr lang="fr-FR"/>
          </a:p>
        </p:txBody>
      </p:sp>
    </p:spTree>
    <p:extLst>
      <p:ext uri="{BB962C8B-B14F-4D97-AF65-F5344CB8AC3E}">
        <p14:creationId xmlns:p14="http://schemas.microsoft.com/office/powerpoint/2010/main" val="42924175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9440ABC9-99CF-4320-8322-139689F0BE55}"/>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xmlns="" id="{D625FBF2-9079-43BD-B048-7DDBD8C1301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xmlns="" id="{5162E0BA-AAEC-4956-A58D-F053EB4EFCF8}"/>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xmlns="" id="{CE695CAD-7759-4778-9340-222727F73E1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xmlns="" id="{62C3E240-7A1D-46CB-AF35-056E8E3AE351}"/>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xmlns="" id="{2583EFA5-A27B-49D4-A55C-3029D265A6C1}"/>
              </a:ext>
            </a:extLst>
          </p:cNvPr>
          <p:cNvSpPr>
            <a:spLocks noGrp="1"/>
          </p:cNvSpPr>
          <p:nvPr>
            <p:ph type="dt" sz="half" idx="10"/>
          </p:nvPr>
        </p:nvSpPr>
        <p:spPr/>
        <p:txBody>
          <a:bodyPr/>
          <a:lstStyle/>
          <a:p>
            <a:fld id="{6DA70FA9-DEE8-424E-AFEB-EFDB4C385508}" type="datetimeFigureOut">
              <a:rPr lang="fr-FR" smtClean="0"/>
              <a:t>23/06/2022</a:t>
            </a:fld>
            <a:endParaRPr lang="fr-FR"/>
          </a:p>
        </p:txBody>
      </p:sp>
      <p:sp>
        <p:nvSpPr>
          <p:cNvPr id="8" name="Espace réservé du pied de page 7">
            <a:extLst>
              <a:ext uri="{FF2B5EF4-FFF2-40B4-BE49-F238E27FC236}">
                <a16:creationId xmlns:a16="http://schemas.microsoft.com/office/drawing/2014/main" xmlns="" id="{6244D222-E040-480F-96A7-F64B3B000ED9}"/>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xmlns="" id="{ABBC0781-5355-4531-9C54-2503DA61EEBA}"/>
              </a:ext>
            </a:extLst>
          </p:cNvPr>
          <p:cNvSpPr>
            <a:spLocks noGrp="1"/>
          </p:cNvSpPr>
          <p:nvPr>
            <p:ph type="sldNum" sz="quarter" idx="12"/>
          </p:nvPr>
        </p:nvSpPr>
        <p:spPr/>
        <p:txBody>
          <a:bodyPr/>
          <a:lstStyle/>
          <a:p>
            <a:fld id="{5A8A2358-ADF8-4635-B2B8-0FEE6FA87CF7}" type="slidenum">
              <a:rPr lang="fr-FR" smtClean="0"/>
              <a:t>‹#›</a:t>
            </a:fld>
            <a:endParaRPr lang="fr-FR"/>
          </a:p>
        </p:txBody>
      </p:sp>
    </p:spTree>
    <p:extLst>
      <p:ext uri="{BB962C8B-B14F-4D97-AF65-F5344CB8AC3E}">
        <p14:creationId xmlns:p14="http://schemas.microsoft.com/office/powerpoint/2010/main" val="26379774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18D21232-FF9E-4B93-ACC0-98DD10E12748}"/>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xmlns="" id="{95827B5A-DA8A-4B0F-9008-D07DE56ADA33}"/>
              </a:ext>
            </a:extLst>
          </p:cNvPr>
          <p:cNvSpPr>
            <a:spLocks noGrp="1"/>
          </p:cNvSpPr>
          <p:nvPr>
            <p:ph type="dt" sz="half" idx="10"/>
          </p:nvPr>
        </p:nvSpPr>
        <p:spPr/>
        <p:txBody>
          <a:bodyPr/>
          <a:lstStyle/>
          <a:p>
            <a:fld id="{6DA70FA9-DEE8-424E-AFEB-EFDB4C385508}" type="datetimeFigureOut">
              <a:rPr lang="fr-FR" smtClean="0"/>
              <a:t>23/06/2022</a:t>
            </a:fld>
            <a:endParaRPr lang="fr-FR"/>
          </a:p>
        </p:txBody>
      </p:sp>
      <p:sp>
        <p:nvSpPr>
          <p:cNvPr id="4" name="Espace réservé du pied de page 3">
            <a:extLst>
              <a:ext uri="{FF2B5EF4-FFF2-40B4-BE49-F238E27FC236}">
                <a16:creationId xmlns:a16="http://schemas.microsoft.com/office/drawing/2014/main" xmlns="" id="{AEB9593C-8CBA-4AC8-952B-5461E9DEA860}"/>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xmlns="" id="{339939B1-E676-4DF6-85B6-F317E1D33BEC}"/>
              </a:ext>
            </a:extLst>
          </p:cNvPr>
          <p:cNvSpPr>
            <a:spLocks noGrp="1"/>
          </p:cNvSpPr>
          <p:nvPr>
            <p:ph type="sldNum" sz="quarter" idx="12"/>
          </p:nvPr>
        </p:nvSpPr>
        <p:spPr/>
        <p:txBody>
          <a:bodyPr/>
          <a:lstStyle/>
          <a:p>
            <a:fld id="{5A8A2358-ADF8-4635-B2B8-0FEE6FA87CF7}" type="slidenum">
              <a:rPr lang="fr-FR" smtClean="0"/>
              <a:t>‹#›</a:t>
            </a:fld>
            <a:endParaRPr lang="fr-FR"/>
          </a:p>
        </p:txBody>
      </p:sp>
    </p:spTree>
    <p:extLst>
      <p:ext uri="{BB962C8B-B14F-4D97-AF65-F5344CB8AC3E}">
        <p14:creationId xmlns:p14="http://schemas.microsoft.com/office/powerpoint/2010/main" val="14420173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xmlns="" id="{4E5AE3B8-6A82-4DB8-8516-A0DB82E4BB89}"/>
              </a:ext>
            </a:extLst>
          </p:cNvPr>
          <p:cNvSpPr>
            <a:spLocks noGrp="1"/>
          </p:cNvSpPr>
          <p:nvPr>
            <p:ph type="dt" sz="half" idx="10"/>
          </p:nvPr>
        </p:nvSpPr>
        <p:spPr/>
        <p:txBody>
          <a:bodyPr/>
          <a:lstStyle/>
          <a:p>
            <a:fld id="{6DA70FA9-DEE8-424E-AFEB-EFDB4C385508}" type="datetimeFigureOut">
              <a:rPr lang="fr-FR" smtClean="0"/>
              <a:t>23/06/2022</a:t>
            </a:fld>
            <a:endParaRPr lang="fr-FR"/>
          </a:p>
        </p:txBody>
      </p:sp>
      <p:sp>
        <p:nvSpPr>
          <p:cNvPr id="3" name="Espace réservé du pied de page 2">
            <a:extLst>
              <a:ext uri="{FF2B5EF4-FFF2-40B4-BE49-F238E27FC236}">
                <a16:creationId xmlns:a16="http://schemas.microsoft.com/office/drawing/2014/main" xmlns="" id="{3029086C-7462-4454-B6A8-F11D4B6519EB}"/>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xmlns="" id="{66F0A2B4-0F3C-4FA9-AD71-8465BB65E1BB}"/>
              </a:ext>
            </a:extLst>
          </p:cNvPr>
          <p:cNvSpPr>
            <a:spLocks noGrp="1"/>
          </p:cNvSpPr>
          <p:nvPr>
            <p:ph type="sldNum" sz="quarter" idx="12"/>
          </p:nvPr>
        </p:nvSpPr>
        <p:spPr/>
        <p:txBody>
          <a:bodyPr/>
          <a:lstStyle/>
          <a:p>
            <a:fld id="{5A8A2358-ADF8-4635-B2B8-0FEE6FA87CF7}" type="slidenum">
              <a:rPr lang="fr-FR" smtClean="0"/>
              <a:t>‹#›</a:t>
            </a:fld>
            <a:endParaRPr lang="fr-FR"/>
          </a:p>
        </p:txBody>
      </p:sp>
    </p:spTree>
    <p:extLst>
      <p:ext uri="{BB962C8B-B14F-4D97-AF65-F5344CB8AC3E}">
        <p14:creationId xmlns:p14="http://schemas.microsoft.com/office/powerpoint/2010/main" val="40619743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0B096B2E-A824-48DA-91F5-3E5B3FE4CE5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xmlns="" id="{FDE6B483-6F90-4601-B067-650D923473CF}"/>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xmlns="" id="{65AC4D47-528F-4926-A526-AE2CC0F5808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xmlns="" id="{40C46D62-0E62-4274-B95F-35551A89B82C}"/>
              </a:ext>
            </a:extLst>
          </p:cNvPr>
          <p:cNvSpPr>
            <a:spLocks noGrp="1"/>
          </p:cNvSpPr>
          <p:nvPr>
            <p:ph type="dt" sz="half" idx="10"/>
          </p:nvPr>
        </p:nvSpPr>
        <p:spPr/>
        <p:txBody>
          <a:bodyPr/>
          <a:lstStyle/>
          <a:p>
            <a:fld id="{6DA70FA9-DEE8-424E-AFEB-EFDB4C385508}" type="datetimeFigureOut">
              <a:rPr lang="fr-FR" smtClean="0"/>
              <a:t>23/06/2022</a:t>
            </a:fld>
            <a:endParaRPr lang="fr-FR"/>
          </a:p>
        </p:txBody>
      </p:sp>
      <p:sp>
        <p:nvSpPr>
          <p:cNvPr id="6" name="Espace réservé du pied de page 5">
            <a:extLst>
              <a:ext uri="{FF2B5EF4-FFF2-40B4-BE49-F238E27FC236}">
                <a16:creationId xmlns:a16="http://schemas.microsoft.com/office/drawing/2014/main" xmlns="" id="{FC2AE453-E9D7-4979-908E-CDC294F6F7A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xmlns="" id="{A16E50E0-8AEE-452A-87BE-9E881479595B}"/>
              </a:ext>
            </a:extLst>
          </p:cNvPr>
          <p:cNvSpPr>
            <a:spLocks noGrp="1"/>
          </p:cNvSpPr>
          <p:nvPr>
            <p:ph type="sldNum" sz="quarter" idx="12"/>
          </p:nvPr>
        </p:nvSpPr>
        <p:spPr/>
        <p:txBody>
          <a:bodyPr/>
          <a:lstStyle/>
          <a:p>
            <a:fld id="{5A8A2358-ADF8-4635-B2B8-0FEE6FA87CF7}" type="slidenum">
              <a:rPr lang="fr-FR" smtClean="0"/>
              <a:t>‹#›</a:t>
            </a:fld>
            <a:endParaRPr lang="fr-FR"/>
          </a:p>
        </p:txBody>
      </p:sp>
    </p:spTree>
    <p:extLst>
      <p:ext uri="{BB962C8B-B14F-4D97-AF65-F5344CB8AC3E}">
        <p14:creationId xmlns:p14="http://schemas.microsoft.com/office/powerpoint/2010/main" val="37183979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xmlns="" id="{3F836B36-C87E-4342-88E3-737AE6F48FCF}"/>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xmlns="" id="{7236B965-E83C-4F75-B291-80CB9841DC9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xmlns="" id="{1F6658F2-58EA-44B8-BE22-DBF747DDBEE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xmlns="" id="{3CC62B0C-B40D-40E2-A104-D1567C79781E}"/>
              </a:ext>
            </a:extLst>
          </p:cNvPr>
          <p:cNvSpPr>
            <a:spLocks noGrp="1"/>
          </p:cNvSpPr>
          <p:nvPr>
            <p:ph type="dt" sz="half" idx="10"/>
          </p:nvPr>
        </p:nvSpPr>
        <p:spPr/>
        <p:txBody>
          <a:bodyPr/>
          <a:lstStyle/>
          <a:p>
            <a:fld id="{6DA70FA9-DEE8-424E-AFEB-EFDB4C385508}" type="datetimeFigureOut">
              <a:rPr lang="fr-FR" smtClean="0"/>
              <a:t>23/06/2022</a:t>
            </a:fld>
            <a:endParaRPr lang="fr-FR"/>
          </a:p>
        </p:txBody>
      </p:sp>
      <p:sp>
        <p:nvSpPr>
          <p:cNvPr id="6" name="Espace réservé du pied de page 5">
            <a:extLst>
              <a:ext uri="{FF2B5EF4-FFF2-40B4-BE49-F238E27FC236}">
                <a16:creationId xmlns:a16="http://schemas.microsoft.com/office/drawing/2014/main" xmlns="" id="{28AE158B-B6ED-4080-886B-5FDDE99C0D13}"/>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xmlns="" id="{5103434A-AEEE-489A-8D82-0B55BB6114E6}"/>
              </a:ext>
            </a:extLst>
          </p:cNvPr>
          <p:cNvSpPr>
            <a:spLocks noGrp="1"/>
          </p:cNvSpPr>
          <p:nvPr>
            <p:ph type="sldNum" sz="quarter" idx="12"/>
          </p:nvPr>
        </p:nvSpPr>
        <p:spPr/>
        <p:txBody>
          <a:bodyPr/>
          <a:lstStyle/>
          <a:p>
            <a:fld id="{5A8A2358-ADF8-4635-B2B8-0FEE6FA87CF7}" type="slidenum">
              <a:rPr lang="fr-FR" smtClean="0"/>
              <a:t>‹#›</a:t>
            </a:fld>
            <a:endParaRPr lang="fr-FR"/>
          </a:p>
        </p:txBody>
      </p:sp>
    </p:spTree>
    <p:extLst>
      <p:ext uri="{BB962C8B-B14F-4D97-AF65-F5344CB8AC3E}">
        <p14:creationId xmlns:p14="http://schemas.microsoft.com/office/powerpoint/2010/main" val="32520014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xmlns="" id="{6A77A23D-C260-4567-8F5E-69E9D36B0B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xmlns="" id="{32EEFE12-C73D-4FCA-B7DD-E8464197EA8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xmlns="" id="{0C833B33-9E66-4CDF-ACC8-25F70CC1E8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DA70FA9-DEE8-424E-AFEB-EFDB4C385508}" type="datetimeFigureOut">
              <a:rPr lang="fr-FR" smtClean="0"/>
              <a:t>23/06/2022</a:t>
            </a:fld>
            <a:endParaRPr lang="fr-FR"/>
          </a:p>
        </p:txBody>
      </p:sp>
      <p:sp>
        <p:nvSpPr>
          <p:cNvPr id="5" name="Espace réservé du pied de page 4">
            <a:extLst>
              <a:ext uri="{FF2B5EF4-FFF2-40B4-BE49-F238E27FC236}">
                <a16:creationId xmlns:a16="http://schemas.microsoft.com/office/drawing/2014/main" xmlns="" id="{2FF037B6-B723-4E30-B411-2C863956376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xmlns="" id="{6BCD92A6-F1A2-478B-B790-2BDFEC6AC78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A2358-ADF8-4635-B2B8-0FEE6FA87CF7}" type="slidenum">
              <a:rPr lang="fr-FR" smtClean="0"/>
              <a:t>‹#›</a:t>
            </a:fld>
            <a:endParaRPr lang="fr-FR"/>
          </a:p>
        </p:txBody>
      </p:sp>
    </p:spTree>
    <p:extLst>
      <p:ext uri="{BB962C8B-B14F-4D97-AF65-F5344CB8AC3E}">
        <p14:creationId xmlns:p14="http://schemas.microsoft.com/office/powerpoint/2010/main" val="187056965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google.com/search?sxsrf=ALiCzsadnyK020L7W1gJEIpuCKotOVQSrg:1655907219300&amp;q=%D0%9B%D0%BE%D1%82%D0%B0%D1%80%D0%B8%D0%BD%D0%B3%D1%96%D1%8F&amp;stick=H4sIAAAAAAAAAOPgE-LSz9U3yDIyiy9OUeIAsVOM09O0VLOTrfTzi9IT8zKrEksy8_NQOFZp-aV5Kakpi1hFLsy-sO9i04UNFxsu7Liw98Lmi9Mu9u9gZdzFzsTBAADPnBUwXgAAAA&amp;sa=X&amp;ved=2ahUKEwj05NiMn8H4AhXHhv0HHck6DOgQmxMoAXoECFQQAw" TargetMode="External"/><Relationship Id="rId2" Type="http://schemas.openxmlformats.org/officeDocument/2006/relationships/hyperlink" Target="https://www.google.com/search?sxsrf=ALiCzsadnyK020L7W1gJEIpuCKotOVQSrg:1655907219300&amp;q=%D1%83%D0%BD%D0%B8%D0%B2%D0%B5%D1%80%D1%81%D0%B8%D1%82%D0%B5%D1%82+%D0%BB%D0%BE%D1%82%D0%B0%D1%80%D0%B8%D0%BD%D0%B3%D0%B8%D0%B8+%D0%B7%D0%B0%D1%81%D0%BD%D0%BE%D0%B2%D0%B0%D0%BD%D0%BE&amp;stick=H4sIAAAAAAAAAOPgE-LSz9U3yDIyiy9O0VLNTrbSzy9KT8zLrEosyczPQ-FYpeWX5qWkpixitbvYfGHvhR0XNl3YerHhYuOFHRebgKwmhQu7L-wDMjdcbABK7r2wGUjuULiwHSjQCOTuA6rfAKIBqJKViHYAAAA&amp;sa=X&amp;ved=2ahUKEwj05NiMn8H4AhXHhv0HHck6DOgQ6BMoAHoECFQQAg" TargetMode="External"/><Relationship Id="rId1" Type="http://schemas.openxmlformats.org/officeDocument/2006/relationships/slideLayout" Target="../slideLayouts/slideLayout1.xml"/><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hyperlink" Target="https://www.google.com/search?sxsrf=ALiCzsadnyK020L7W1gJEIpuCKotOVQSrg:1655907219300&amp;q=%D1%83%D0%BD%D0%B8%D0%B2%D0%B5%D1%80%D1%81%D0%B8%D1%82%D0%B5%D1%82+%D0%BB%D0%BE%D1%82%D0%B0%D1%80%D0%B8%D0%BD%D0%B3%D0%B8%D0%B8+%D0%BA%D1%96%D0%BB%D1%8C%D0%BA%D1%96%D1%81%D1%82%D1%8C+%D1%81%D1%82%D1%83%D0%B4%D0%B5%D0%BD%D1%82%D1%96%D0%B2&amp;stick=H4sIAAAAAAAAAOPgE-LSz9U3yDIyiy9O0TLITrbST00pTU4syczPQ7ASc-Iz84pLMktKQTyr1Lyi_Jyc3NS8kkWsgRebL-y9sOPCpgtbLzZcbLyw42ITkNWkcGH3hX1A5oaLDUDJvRc2A8kdChd2XZx2YffFHhB9sfFi08UeBTDVfGHLha0X9gJZ0y5sAgBG5_f5lAAAAA&amp;sa=X&amp;ved=2ahUKEwj05NiMn8H4AhXHhv0HHck6DOgQ6BMoAHoECFYQAg" TargetMode="External"/></Relationships>
</file>

<file path=ppt/slides/_rels/slide1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13" Type="http://schemas.openxmlformats.org/officeDocument/2006/relationships/image" Target="../media/image32.png"/><Relationship Id="rId3" Type="http://schemas.openxmlformats.org/officeDocument/2006/relationships/diagramLayout" Target="../diagrams/layout1.xml"/><Relationship Id="rId7" Type="http://schemas.openxmlformats.org/officeDocument/2006/relationships/image" Target="../media/image26.png"/><Relationship Id="rId12" Type="http://schemas.openxmlformats.org/officeDocument/2006/relationships/image" Target="../media/image31.png"/><Relationship Id="rId2" Type="http://schemas.openxmlformats.org/officeDocument/2006/relationships/diagramData" Target="../diagrams/data1.xml"/><Relationship Id="rId1" Type="http://schemas.openxmlformats.org/officeDocument/2006/relationships/slideLayout" Target="../slideLayouts/slideLayout7.xml"/><Relationship Id="rId6" Type="http://schemas.microsoft.com/office/2007/relationships/diagramDrawing" Target="../diagrams/drawing1.xml"/><Relationship Id="rId11" Type="http://schemas.openxmlformats.org/officeDocument/2006/relationships/image" Target="../media/image30.png"/><Relationship Id="rId5" Type="http://schemas.openxmlformats.org/officeDocument/2006/relationships/diagramColors" Target="../diagrams/colors1.xml"/><Relationship Id="rId10" Type="http://schemas.openxmlformats.org/officeDocument/2006/relationships/image" Target="../media/image29.png"/><Relationship Id="rId4" Type="http://schemas.openxmlformats.org/officeDocument/2006/relationships/diagramQuickStyle" Target="../diagrams/quickStyle1.xml"/><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 Id="rId9" Type="http://schemas.openxmlformats.org/officeDocument/2006/relationships/image" Target="../media/image32.png"/></Relationships>
</file>

<file path=ppt/slides/_rels/slide14.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hdphoto" Target="../media/hdphoto1.wdp"/><Relationship Id="rId7" Type="http://schemas.openxmlformats.org/officeDocument/2006/relationships/image" Target="../media/image31.png"/><Relationship Id="rId2" Type="http://schemas.openxmlformats.org/officeDocument/2006/relationships/image" Target="../media/image38.png"/><Relationship Id="rId1" Type="http://schemas.openxmlformats.org/officeDocument/2006/relationships/slideLayout" Target="../slideLayouts/slideLayout7.xml"/><Relationship Id="rId6" Type="http://schemas.openxmlformats.org/officeDocument/2006/relationships/image" Target="../media/image39.gif"/><Relationship Id="rId5" Type="http://schemas.openxmlformats.org/officeDocument/2006/relationships/image" Target="../media/image30.pn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7" Type="http://schemas.openxmlformats.org/officeDocument/2006/relationships/image" Target="../media/image42.png"/><Relationship Id="rId2" Type="http://schemas.openxmlformats.org/officeDocument/2006/relationships/image" Target="../media/image30.png"/><Relationship Id="rId1" Type="http://schemas.openxmlformats.org/officeDocument/2006/relationships/slideLayout" Target="../slideLayouts/slideLayout7.xml"/><Relationship Id="rId6" Type="http://schemas.openxmlformats.org/officeDocument/2006/relationships/image" Target="../media/image41.png"/><Relationship Id="rId5" Type="http://schemas.openxmlformats.org/officeDocument/2006/relationships/image" Target="../media/image40.wmf"/><Relationship Id="rId4" Type="http://schemas.openxmlformats.org/officeDocument/2006/relationships/image" Target="../media/image32.png"/></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6" Type="http://schemas.openxmlformats.org/officeDocument/2006/relationships/image" Target="../media/image47.jpg"/><Relationship Id="rId5" Type="http://schemas.openxmlformats.org/officeDocument/2006/relationships/image" Target="../media/image46.jp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50.jpg"/><Relationship Id="rId2" Type="http://schemas.openxmlformats.org/officeDocument/2006/relationships/image" Target="../media/image49.jp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2" Type="http://schemas.openxmlformats.org/officeDocument/2006/relationships/image" Target="../media/image57.JP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5" Type="http://schemas.openxmlformats.org/officeDocument/2006/relationships/image" Target="../media/image62.png"/><Relationship Id="rId4" Type="http://schemas.openxmlformats.org/officeDocument/2006/relationships/image" Target="../media/image61.png"/></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2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8" Type="http://schemas.openxmlformats.org/officeDocument/2006/relationships/hyperlink" Target="http://www.cnrs.fr/inc/" TargetMode="External"/><Relationship Id="rId3" Type="http://schemas.openxmlformats.org/officeDocument/2006/relationships/hyperlink" Target="http://www.lem3.univ-lorraine.fr/dept.php?page=dept_2" TargetMode="External"/><Relationship Id="rId7" Type="http://schemas.openxmlformats.org/officeDocument/2006/relationships/hyperlink" Target="http://www.cnrs.fr/insis/" TargetMode="External"/><Relationship Id="rId2" Type="http://schemas.openxmlformats.org/officeDocument/2006/relationships/hyperlink" Target="http://www.lem3.univ-lorraine.fr/dept.php?page=dept_1" TargetMode="External"/><Relationship Id="rId1" Type="http://schemas.openxmlformats.org/officeDocument/2006/relationships/slideLayout" Target="../slideLayouts/slideLayout7.xml"/><Relationship Id="rId6" Type="http://schemas.openxmlformats.org/officeDocument/2006/relationships/hyperlink" Target="http://www.cnrs.fr/" TargetMode="External"/><Relationship Id="rId5" Type="http://schemas.openxmlformats.org/officeDocument/2006/relationships/hyperlink" Target="http://www.univ-lorraine.fr/" TargetMode="External"/><Relationship Id="rId4" Type="http://schemas.openxmlformats.org/officeDocument/2006/relationships/hyperlink" Target="http://www.lem3.univ-lorraine.fr/dept.php?page=dept_3" TargetMode="External"/><Relationship Id="rId9" Type="http://schemas.openxmlformats.org/officeDocument/2006/relationships/hyperlink" Target="https://artsetmetiers.fr/fr/campus/metz" TargetMode="External"/></Relationships>
</file>

<file path=ppt/slides/_rels/slide3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chart" Target="../charts/chart4.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chart" Target="../charts/chart5.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8" Type="http://schemas.openxmlformats.org/officeDocument/2006/relationships/image" Target="../media/image14.tiff"/><Relationship Id="rId3" Type="http://schemas.openxmlformats.org/officeDocument/2006/relationships/slideLayout" Target="../slideLayouts/slideLayout7.xml"/><Relationship Id="rId7" Type="http://schemas.openxmlformats.org/officeDocument/2006/relationships/image" Target="../media/image13.tiff"/><Relationship Id="rId2" Type="http://schemas.openxmlformats.org/officeDocument/2006/relationships/video" Target="../media/media1.avi"/><Relationship Id="rId1" Type="http://schemas.microsoft.com/office/2007/relationships/media" Target="../media/media1.avi"/><Relationship Id="rId6" Type="http://schemas.openxmlformats.org/officeDocument/2006/relationships/image" Target="../media/image12.tiff"/><Relationship Id="rId5" Type="http://schemas.openxmlformats.org/officeDocument/2006/relationships/image" Target="../media/image11.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image" Target="../media/image15.jpe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7.xml"/><Relationship Id="rId5" Type="http://schemas.openxmlformats.org/officeDocument/2006/relationships/image" Target="../media/image22.jpeg"/><Relationship Id="rId4" Type="http://schemas.openxmlformats.org/officeDocument/2006/relationships/image" Target="../media/image21.JPG"/></Relationships>
</file>

<file path=ppt/slides/_rels/slide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Прямоугольник 3"/>
          <p:cNvSpPr/>
          <p:nvPr/>
        </p:nvSpPr>
        <p:spPr>
          <a:xfrm>
            <a:off x="4014651" y="1126144"/>
            <a:ext cx="7515498" cy="2585323"/>
          </a:xfrm>
          <a:prstGeom prst="rect">
            <a:avLst/>
          </a:prstGeom>
        </p:spPr>
        <p:txBody>
          <a:bodyPr wrap="square">
            <a:spAutoFit/>
          </a:bodyPr>
          <a:lstStyle/>
          <a:p>
            <a:pPr algn="just"/>
            <a:r>
              <a:rPr lang="uk-UA" dirty="0"/>
              <a:t>Університет Лотарингії, який часто називають скорочено в UL, є великою установою, створеною 1 січня 2012 року в результаті злиття Університету Анрі </a:t>
            </a:r>
            <a:r>
              <a:rPr lang="uk-UA" dirty="0" err="1"/>
              <a:t>Пуанкаре</a:t>
            </a:r>
            <a:r>
              <a:rPr lang="uk-UA" dirty="0"/>
              <a:t>, Університету </a:t>
            </a:r>
            <a:r>
              <a:rPr lang="uk-UA" dirty="0" err="1"/>
              <a:t>Нансі</a:t>
            </a:r>
            <a:r>
              <a:rPr lang="uk-UA" dirty="0"/>
              <a:t> 2, Університету Поля Верлена в </a:t>
            </a:r>
            <a:r>
              <a:rPr lang="uk-UA" dirty="0" err="1"/>
              <a:t>Меці</a:t>
            </a:r>
            <a:r>
              <a:rPr lang="uk-UA" dirty="0"/>
              <a:t> та Національного політехнічного інституту Лотарингії. </a:t>
            </a:r>
            <a:endParaRPr lang="en-US" dirty="0" smtClean="0"/>
          </a:p>
          <a:p>
            <a:pPr algn="just"/>
            <a:endParaRPr lang="uk-UA" dirty="0"/>
          </a:p>
          <a:p>
            <a:pPr algn="just"/>
            <a:r>
              <a:rPr lang="uk-UA" b="1" dirty="0" smtClean="0">
                <a:hlinkClick r:id="rId2"/>
              </a:rPr>
              <a:t>Засновано</a:t>
            </a:r>
            <a:r>
              <a:rPr lang="uk-UA" b="1" dirty="0"/>
              <a:t>: </a:t>
            </a:r>
            <a:r>
              <a:rPr lang="uk-UA" dirty="0"/>
              <a:t>1 січня 2012 р., </a:t>
            </a:r>
            <a:r>
              <a:rPr lang="uk-UA" dirty="0">
                <a:hlinkClick r:id="rId3"/>
              </a:rPr>
              <a:t>Лотарингія</a:t>
            </a:r>
            <a:endParaRPr lang="uk-UA" dirty="0"/>
          </a:p>
          <a:p>
            <a:pPr algn="just"/>
            <a:endParaRPr lang="en-US" b="1" dirty="0" smtClean="0">
              <a:hlinkClick r:id="rId4"/>
            </a:endParaRPr>
          </a:p>
          <a:p>
            <a:pPr algn="just"/>
            <a:r>
              <a:rPr lang="uk-UA" b="1" dirty="0"/>
              <a:t>Університет Лотарингії має понад 62 000 студентів (10 000 іноземних студентів) і 7 000 співробітників.</a:t>
            </a:r>
            <a:endParaRPr lang="uk-UA" dirty="0"/>
          </a:p>
        </p:txBody>
      </p:sp>
      <p:pic>
        <p:nvPicPr>
          <p:cNvPr id="307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83301" t="17778" r="1652" b="3776"/>
          <a:stretch/>
        </p:blipFill>
        <p:spPr bwMode="auto">
          <a:xfrm>
            <a:off x="1288702" y="426126"/>
            <a:ext cx="2046682" cy="60014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rotWithShape="1">
          <a:blip r:embed="rId6">
            <a:extLst>
              <a:ext uri="{28A0092B-C50C-407E-A947-70E740481C1C}">
                <a14:useLocalDpi xmlns:a14="http://schemas.microsoft.com/office/drawing/2010/main" val="0"/>
              </a:ext>
            </a:extLst>
          </a:blip>
          <a:srcRect l="4875" t="47050" r="5591" b="9648"/>
          <a:stretch/>
        </p:blipFill>
        <p:spPr bwMode="auto">
          <a:xfrm>
            <a:off x="3692433" y="4178499"/>
            <a:ext cx="7977053" cy="21700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6209992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Espace réservé du numéro de diapositive 6">
            <a:extLst>
              <a:ext uri="{FF2B5EF4-FFF2-40B4-BE49-F238E27FC236}">
                <a16:creationId xmlns:a16="http://schemas.microsoft.com/office/drawing/2014/main" xmlns="" id="{0749044A-65E4-4875-86A7-2378531828B2}"/>
              </a:ext>
            </a:extLst>
          </p:cNvPr>
          <p:cNvSpPr txBox="1">
            <a:spLocks noGrp="1"/>
          </p:cNvSpPr>
          <p:nvPr/>
        </p:nvSpPr>
        <p:spPr bwMode="auto">
          <a:xfrm>
            <a:off x="11570006" y="6400800"/>
            <a:ext cx="500063" cy="457200"/>
          </a:xfrm>
          <a:prstGeom prst="rect">
            <a:avLst/>
          </a:prstGeom>
          <a:noFill/>
          <a:ln w="9525">
            <a:noFill/>
            <a:miter lim="800000"/>
            <a:headEnd/>
            <a:tailEnd/>
          </a:ln>
        </p:spPr>
        <p:txBody>
          <a:bodyPr/>
          <a:lstStyle/>
          <a:p>
            <a:pPr algn="r"/>
            <a:fld id="{78CE6BD1-B77A-4615-9A75-2001909BDFAC}" type="slidenum">
              <a:rPr lang="fr-FR" sz="1400" b="1">
                <a:latin typeface="Calibri" pitchFamily="34" charset="0"/>
                <a:cs typeface="Arial" charset="0"/>
              </a:rPr>
              <a:pPr algn="r"/>
              <a:t>10</a:t>
            </a:fld>
            <a:endParaRPr lang="fr-FR" sz="1400" b="1">
              <a:latin typeface="Calibri" pitchFamily="34" charset="0"/>
              <a:cs typeface="Arial" charset="0"/>
            </a:endParaRPr>
          </a:p>
        </p:txBody>
      </p:sp>
      <p:pic>
        <p:nvPicPr>
          <p:cNvPr id="9" name="Image 8">
            <a:extLst>
              <a:ext uri="{FF2B5EF4-FFF2-40B4-BE49-F238E27FC236}">
                <a16:creationId xmlns:a16="http://schemas.microsoft.com/office/drawing/2014/main" xmlns="" id="{80B3CDCB-DABF-4B21-B4EE-53671A62D5C1}"/>
              </a:ext>
            </a:extLst>
          </p:cNvPr>
          <p:cNvPicPr/>
          <p:nvPr/>
        </p:nvPicPr>
        <p:blipFill>
          <a:blip r:embed="rId2" cstate="print"/>
          <a:srcRect/>
          <a:stretch>
            <a:fillRect/>
          </a:stretch>
        </p:blipFill>
        <p:spPr bwMode="auto">
          <a:xfrm>
            <a:off x="1909251" y="2285992"/>
            <a:ext cx="3857652" cy="3000396"/>
          </a:xfrm>
          <a:prstGeom prst="rect">
            <a:avLst/>
          </a:prstGeom>
          <a:noFill/>
        </p:spPr>
      </p:pic>
      <p:sp>
        <p:nvSpPr>
          <p:cNvPr id="10" name="Rectangle 9">
            <a:extLst>
              <a:ext uri="{FF2B5EF4-FFF2-40B4-BE49-F238E27FC236}">
                <a16:creationId xmlns:a16="http://schemas.microsoft.com/office/drawing/2014/main" xmlns="" id="{3A02475C-FC53-4CB9-AFD8-6D2195E920FD}"/>
              </a:ext>
            </a:extLst>
          </p:cNvPr>
          <p:cNvSpPr/>
          <p:nvPr/>
        </p:nvSpPr>
        <p:spPr>
          <a:xfrm>
            <a:off x="2766507" y="1500174"/>
            <a:ext cx="5786478" cy="400110"/>
          </a:xfrm>
          <a:prstGeom prst="rect">
            <a:avLst/>
          </a:prstGeom>
        </p:spPr>
        <p:txBody>
          <a:bodyPr wrap="square">
            <a:spAutoFit/>
          </a:bodyPr>
          <a:lstStyle/>
          <a:p>
            <a:r>
              <a:rPr lang="fr-FR" sz="2000" b="1" dirty="0">
                <a:latin typeface="Trebuchet MS"/>
                <a:cs typeface="Trebuchet MS"/>
              </a:rPr>
              <a:t>Transmission Kikuchi Diffraction (TKD) </a:t>
            </a:r>
            <a:r>
              <a:rPr lang="fr-FR" sz="2000" b="1" dirty="0">
                <a:solidFill>
                  <a:srgbClr val="E96401"/>
                </a:solidFill>
                <a:latin typeface="Trebuchet MS"/>
                <a:cs typeface="Trebuchet MS"/>
              </a:rPr>
              <a:t>on axis</a:t>
            </a:r>
            <a:endParaRPr lang="en-US" b="1" dirty="0">
              <a:solidFill>
                <a:srgbClr val="E96401"/>
              </a:solidFill>
              <a:latin typeface="Trebuchet MS"/>
              <a:cs typeface="Trebuchet MS"/>
            </a:endParaRPr>
          </a:p>
        </p:txBody>
      </p:sp>
      <p:sp>
        <p:nvSpPr>
          <p:cNvPr id="11" name="Rectangle 10">
            <a:extLst>
              <a:ext uri="{FF2B5EF4-FFF2-40B4-BE49-F238E27FC236}">
                <a16:creationId xmlns:a16="http://schemas.microsoft.com/office/drawing/2014/main" xmlns="" id="{16F678DC-7298-4553-9316-30BBB43895E6}"/>
              </a:ext>
            </a:extLst>
          </p:cNvPr>
          <p:cNvSpPr/>
          <p:nvPr/>
        </p:nvSpPr>
        <p:spPr>
          <a:xfrm>
            <a:off x="5838341" y="2357430"/>
            <a:ext cx="3857652" cy="584775"/>
          </a:xfrm>
          <a:prstGeom prst="rect">
            <a:avLst/>
          </a:prstGeom>
        </p:spPr>
        <p:txBody>
          <a:bodyPr wrap="square">
            <a:spAutoFit/>
          </a:bodyPr>
          <a:lstStyle/>
          <a:p>
            <a:r>
              <a:rPr lang="fr-FR" sz="1600">
                <a:latin typeface="Trebuchet MS"/>
                <a:cs typeface="Trebuchet MS"/>
                <a:sym typeface="Wingdings" pitchFamily="2" charset="2"/>
              </a:rPr>
              <a:t> </a:t>
            </a:r>
            <a:r>
              <a:rPr lang="fr-FR" sz="1600">
                <a:latin typeface="Trebuchet MS"/>
                <a:cs typeface="Trebuchet MS"/>
              </a:rPr>
              <a:t>Cartographies d’orientations sur des échantillons minces dans le MEB.</a:t>
            </a:r>
            <a:endParaRPr lang="en-US" sz="1600">
              <a:latin typeface="Trebuchet MS"/>
              <a:cs typeface="Trebuchet MS"/>
            </a:endParaRPr>
          </a:p>
        </p:txBody>
      </p:sp>
      <p:sp>
        <p:nvSpPr>
          <p:cNvPr id="12" name="Rectangle 11">
            <a:extLst>
              <a:ext uri="{FF2B5EF4-FFF2-40B4-BE49-F238E27FC236}">
                <a16:creationId xmlns:a16="http://schemas.microsoft.com/office/drawing/2014/main" xmlns="" id="{3CB0DC75-EE5F-4A42-AD6D-1FA0C61D7D18}"/>
              </a:ext>
            </a:extLst>
          </p:cNvPr>
          <p:cNvSpPr/>
          <p:nvPr/>
        </p:nvSpPr>
        <p:spPr>
          <a:xfrm>
            <a:off x="5838341" y="3000372"/>
            <a:ext cx="3962944" cy="338554"/>
          </a:xfrm>
          <a:prstGeom prst="rect">
            <a:avLst/>
          </a:prstGeom>
        </p:spPr>
        <p:txBody>
          <a:bodyPr wrap="none">
            <a:spAutoFit/>
          </a:bodyPr>
          <a:lstStyle/>
          <a:p>
            <a:r>
              <a:rPr lang="fr-FR" sz="1600">
                <a:latin typeface="Trebuchet MS"/>
                <a:cs typeface="Trebuchet MS"/>
                <a:sym typeface="Wingdings" pitchFamily="2" charset="2"/>
              </a:rPr>
              <a:t> </a:t>
            </a:r>
            <a:r>
              <a:rPr lang="fr-FR" sz="1600">
                <a:latin typeface="Trebuchet MS"/>
                <a:cs typeface="Trebuchet MS"/>
              </a:rPr>
              <a:t>Meilleure résolution spatiale (qq nm).</a:t>
            </a:r>
            <a:endParaRPr lang="en-US" sz="1600">
              <a:latin typeface="Trebuchet MS"/>
              <a:cs typeface="Trebuchet MS"/>
            </a:endParaRPr>
          </a:p>
        </p:txBody>
      </p:sp>
      <p:sp>
        <p:nvSpPr>
          <p:cNvPr id="13" name="Rectangle 12">
            <a:extLst>
              <a:ext uri="{FF2B5EF4-FFF2-40B4-BE49-F238E27FC236}">
                <a16:creationId xmlns:a16="http://schemas.microsoft.com/office/drawing/2014/main" xmlns="" id="{B3E0F0FC-F29D-4BB7-B5B0-B4FDF8745E15}"/>
              </a:ext>
            </a:extLst>
          </p:cNvPr>
          <p:cNvSpPr/>
          <p:nvPr/>
        </p:nvSpPr>
        <p:spPr>
          <a:xfrm>
            <a:off x="5838341" y="3429000"/>
            <a:ext cx="4929190" cy="338554"/>
          </a:xfrm>
          <a:prstGeom prst="rect">
            <a:avLst/>
          </a:prstGeom>
        </p:spPr>
        <p:txBody>
          <a:bodyPr wrap="square">
            <a:spAutoFit/>
          </a:bodyPr>
          <a:lstStyle/>
          <a:p>
            <a:r>
              <a:rPr lang="fr-FR" sz="1600">
                <a:latin typeface="Trebuchet MS"/>
                <a:cs typeface="Trebuchet MS"/>
                <a:sym typeface="Wingdings" pitchFamily="2" charset="2"/>
              </a:rPr>
              <a:t> Acquisition p</a:t>
            </a:r>
            <a:r>
              <a:rPr lang="fr-FR" sz="1600">
                <a:latin typeface="Trebuchet MS"/>
                <a:cs typeface="Trebuchet MS"/>
              </a:rPr>
              <a:t>lus rapide et de meilleure qualité.</a:t>
            </a:r>
            <a:endParaRPr lang="en-US" sz="1600">
              <a:latin typeface="Trebuchet MS"/>
              <a:cs typeface="Trebuchet MS"/>
            </a:endParaRPr>
          </a:p>
        </p:txBody>
      </p:sp>
      <p:sp>
        <p:nvSpPr>
          <p:cNvPr id="14" name="Rectangle 13">
            <a:extLst>
              <a:ext uri="{FF2B5EF4-FFF2-40B4-BE49-F238E27FC236}">
                <a16:creationId xmlns:a16="http://schemas.microsoft.com/office/drawing/2014/main" xmlns="" id="{5DAF2840-1A7E-4AD2-90E8-A1E5D5AD7C2A}"/>
              </a:ext>
            </a:extLst>
          </p:cNvPr>
          <p:cNvSpPr/>
          <p:nvPr/>
        </p:nvSpPr>
        <p:spPr>
          <a:xfrm>
            <a:off x="5838341" y="4357694"/>
            <a:ext cx="3929090" cy="584775"/>
          </a:xfrm>
          <a:prstGeom prst="rect">
            <a:avLst/>
          </a:prstGeom>
        </p:spPr>
        <p:txBody>
          <a:bodyPr wrap="square">
            <a:spAutoFit/>
          </a:bodyPr>
          <a:lstStyle/>
          <a:p>
            <a:r>
              <a:rPr lang="fr-FR" sz="1600" b="1">
                <a:solidFill>
                  <a:srgbClr val="E96401"/>
                </a:solidFill>
                <a:latin typeface="Trebuchet MS"/>
                <a:cs typeface="Trebuchet MS"/>
                <a:sym typeface="Wingdings" pitchFamily="2" charset="2"/>
              </a:rPr>
              <a:t> </a:t>
            </a:r>
            <a:r>
              <a:rPr lang="fr-FR" sz="1600" b="1">
                <a:solidFill>
                  <a:srgbClr val="E96401"/>
                </a:solidFill>
                <a:latin typeface="Trebuchet MS"/>
                <a:cs typeface="Trebuchet MS"/>
              </a:rPr>
              <a:t>Matériaux à grains nanométriques ou ultrafins (hyperdeformés).</a:t>
            </a:r>
            <a:endParaRPr lang="en-US" sz="1600" b="1">
              <a:solidFill>
                <a:srgbClr val="E96401"/>
              </a:solidFill>
              <a:latin typeface="Trebuchet MS"/>
              <a:cs typeface="Trebuchet MS"/>
            </a:endParaRPr>
          </a:p>
        </p:txBody>
      </p:sp>
      <p:sp>
        <p:nvSpPr>
          <p:cNvPr id="15" name="Rectangle 14">
            <a:extLst>
              <a:ext uri="{FF2B5EF4-FFF2-40B4-BE49-F238E27FC236}">
                <a16:creationId xmlns:a16="http://schemas.microsoft.com/office/drawing/2014/main" xmlns="" id="{FC2EF387-98FF-4DE2-BB09-7CC13E9DC410}"/>
              </a:ext>
            </a:extLst>
          </p:cNvPr>
          <p:cNvSpPr/>
          <p:nvPr/>
        </p:nvSpPr>
        <p:spPr>
          <a:xfrm>
            <a:off x="5838341" y="5000636"/>
            <a:ext cx="4714876" cy="338554"/>
          </a:xfrm>
          <a:prstGeom prst="rect">
            <a:avLst/>
          </a:prstGeom>
        </p:spPr>
        <p:txBody>
          <a:bodyPr wrap="square">
            <a:spAutoFit/>
          </a:bodyPr>
          <a:lstStyle/>
          <a:p>
            <a:r>
              <a:rPr lang="fr-FR" sz="1600" b="1">
                <a:solidFill>
                  <a:srgbClr val="E96401"/>
                </a:solidFill>
                <a:latin typeface="Trebuchet MS"/>
                <a:cs typeface="Trebuchet MS"/>
                <a:sym typeface="Wingdings" pitchFamily="2" charset="2"/>
              </a:rPr>
              <a:t> </a:t>
            </a:r>
            <a:r>
              <a:rPr lang="fr-FR" sz="1600" b="1">
                <a:solidFill>
                  <a:srgbClr val="E96401"/>
                </a:solidFill>
                <a:latin typeface="Trebuchet MS"/>
                <a:cs typeface="Trebuchet MS"/>
              </a:rPr>
              <a:t>Matériaux sensibles aux dégâts d’irradiation.</a:t>
            </a:r>
            <a:endParaRPr lang="en-US" sz="1600" b="1">
              <a:solidFill>
                <a:srgbClr val="E96401"/>
              </a:solidFill>
              <a:latin typeface="Trebuchet MS"/>
              <a:cs typeface="Trebuchet MS"/>
            </a:endParaRPr>
          </a:p>
        </p:txBody>
      </p:sp>
      <p:sp>
        <p:nvSpPr>
          <p:cNvPr id="16" name="Rectangle 15">
            <a:extLst>
              <a:ext uri="{FF2B5EF4-FFF2-40B4-BE49-F238E27FC236}">
                <a16:creationId xmlns:a16="http://schemas.microsoft.com/office/drawing/2014/main" xmlns="" id="{EAD2D9DB-7929-494A-9B0B-2F248D2E3CD0}"/>
              </a:ext>
            </a:extLst>
          </p:cNvPr>
          <p:cNvSpPr/>
          <p:nvPr/>
        </p:nvSpPr>
        <p:spPr>
          <a:xfrm>
            <a:off x="2766507" y="204403"/>
            <a:ext cx="5929354" cy="369332"/>
          </a:xfrm>
          <a:prstGeom prst="rect">
            <a:avLst/>
          </a:prstGeom>
        </p:spPr>
        <p:txBody>
          <a:bodyPr wrap="square">
            <a:spAutoFit/>
          </a:bodyPr>
          <a:lstStyle/>
          <a:p>
            <a:pPr algn="ctr"/>
            <a:r>
              <a:rPr lang="fr-FR" b="1" dirty="0" err="1">
                <a:solidFill>
                  <a:srgbClr val="E96401"/>
                </a:solidFill>
                <a:latin typeface="Trebuchet MS"/>
                <a:cs typeface="Trebuchet MS"/>
              </a:rPr>
              <a:t>Microscopy</a:t>
            </a:r>
            <a:endParaRPr lang="fr-FR" sz="2000" dirty="0">
              <a:latin typeface="Trebuchet MS"/>
              <a:cs typeface="Trebuchet MS"/>
            </a:endParaRPr>
          </a:p>
        </p:txBody>
      </p:sp>
      <p:sp>
        <p:nvSpPr>
          <p:cNvPr id="17" name="ZoneTexte 16">
            <a:extLst>
              <a:ext uri="{FF2B5EF4-FFF2-40B4-BE49-F238E27FC236}">
                <a16:creationId xmlns:a16="http://schemas.microsoft.com/office/drawing/2014/main" xmlns="" id="{C4775273-0C6F-421B-8AFC-1701D7184FBC}"/>
              </a:ext>
            </a:extLst>
          </p:cNvPr>
          <p:cNvSpPr txBox="1"/>
          <p:nvPr/>
        </p:nvSpPr>
        <p:spPr>
          <a:xfrm>
            <a:off x="374573" y="5893771"/>
            <a:ext cx="11600762" cy="461665"/>
          </a:xfrm>
          <a:prstGeom prst="rect">
            <a:avLst/>
          </a:prstGeom>
          <a:noFill/>
        </p:spPr>
        <p:txBody>
          <a:bodyPr wrap="square" rtlCol="0">
            <a:spAutoFit/>
          </a:bodyPr>
          <a:lstStyle/>
          <a:p>
            <a:r>
              <a:rPr lang="fr-FR" sz="1200" dirty="0">
                <a:latin typeface="Times New Roman" panose="02020603050405020304" pitchFamily="18" charset="0"/>
                <a:cs typeface="Times New Roman" panose="02020603050405020304" pitchFamily="18" charset="0"/>
              </a:rPr>
              <a:t>E. </a:t>
            </a:r>
            <a:r>
              <a:rPr lang="fr-FR" sz="1200" dirty="0" err="1">
                <a:latin typeface="Times New Roman" panose="02020603050405020304" pitchFamily="18" charset="0"/>
                <a:cs typeface="Times New Roman" panose="02020603050405020304" pitchFamily="18" charset="0"/>
              </a:rPr>
              <a:t>Brodu</a:t>
            </a:r>
            <a:r>
              <a:rPr lang="fr-FR" sz="1200" dirty="0">
                <a:latin typeface="Times New Roman" panose="02020603050405020304" pitchFamily="18" charset="0"/>
                <a:cs typeface="Times New Roman" panose="02020603050405020304" pitchFamily="18" charset="0"/>
              </a:rPr>
              <a:t>, E. Bouzy, JJ. </a:t>
            </a:r>
            <a:r>
              <a:rPr lang="fr-FR" sz="1200" dirty="0" err="1">
                <a:latin typeface="Times New Roman" panose="02020603050405020304" pitchFamily="18" charset="0"/>
                <a:cs typeface="Times New Roman" panose="02020603050405020304" pitchFamily="18" charset="0"/>
              </a:rPr>
              <a:t>Fundenberger</a:t>
            </a:r>
            <a:r>
              <a:rPr lang="fr-FR" sz="1200" dirty="0">
                <a:latin typeface="Times New Roman" panose="02020603050405020304" pitchFamily="18" charset="0"/>
                <a:cs typeface="Times New Roman" panose="02020603050405020304" pitchFamily="18" charset="0"/>
              </a:rPr>
              <a:t>, Diffraction </a:t>
            </a:r>
            <a:r>
              <a:rPr lang="fr-FR" sz="1200" dirty="0" err="1">
                <a:latin typeface="Times New Roman" panose="02020603050405020304" pitchFamily="18" charset="0"/>
                <a:cs typeface="Times New Roman" panose="02020603050405020304" pitchFamily="18" charset="0"/>
              </a:rPr>
              <a:t>contrast</a:t>
            </a:r>
            <a:r>
              <a:rPr lang="fr-FR" sz="1200" dirty="0">
                <a:latin typeface="Times New Roman" panose="02020603050405020304" pitchFamily="18" charset="0"/>
                <a:cs typeface="Times New Roman" panose="02020603050405020304" pitchFamily="18" charset="0"/>
              </a:rPr>
              <a:t> </a:t>
            </a:r>
            <a:r>
              <a:rPr lang="fr-FR" sz="1200" dirty="0" err="1">
                <a:latin typeface="Times New Roman" panose="02020603050405020304" pitchFamily="18" charset="0"/>
                <a:cs typeface="Times New Roman" panose="02020603050405020304" pitchFamily="18" charset="0"/>
              </a:rPr>
              <a:t>dependence</a:t>
            </a:r>
            <a:r>
              <a:rPr lang="fr-FR" sz="1200" dirty="0">
                <a:latin typeface="Times New Roman" panose="02020603050405020304" pitchFamily="18" charset="0"/>
                <a:cs typeface="Times New Roman" panose="02020603050405020304" pitchFamily="18" charset="0"/>
              </a:rPr>
              <a:t> on </a:t>
            </a:r>
            <a:r>
              <a:rPr lang="fr-FR" sz="1200" dirty="0" err="1">
                <a:latin typeface="Times New Roman" panose="02020603050405020304" pitchFamily="18" charset="0"/>
                <a:cs typeface="Times New Roman" panose="02020603050405020304" pitchFamily="18" charset="0"/>
              </a:rPr>
              <a:t>thickness</a:t>
            </a:r>
            <a:r>
              <a:rPr lang="fr-FR" sz="1200" dirty="0">
                <a:latin typeface="Times New Roman" panose="02020603050405020304" pitchFamily="18" charset="0"/>
                <a:cs typeface="Times New Roman" panose="02020603050405020304" pitchFamily="18" charset="0"/>
              </a:rPr>
              <a:t> </a:t>
            </a:r>
            <a:r>
              <a:rPr lang="fr-FR" sz="1200" dirty="0" err="1">
                <a:latin typeface="Times New Roman" panose="02020603050405020304" pitchFamily="18" charset="0"/>
                <a:cs typeface="Times New Roman" panose="02020603050405020304" pitchFamily="18" charset="0"/>
              </a:rPr>
              <a:t>sample</a:t>
            </a:r>
            <a:r>
              <a:rPr lang="fr-FR" sz="1200" dirty="0">
                <a:latin typeface="Times New Roman" panose="02020603050405020304" pitchFamily="18" charset="0"/>
                <a:cs typeface="Times New Roman" panose="02020603050405020304" pitchFamily="18" charset="0"/>
              </a:rPr>
              <a:t> and incident </a:t>
            </a:r>
            <a:r>
              <a:rPr lang="fr-FR" sz="1200" dirty="0" err="1">
                <a:latin typeface="Times New Roman" panose="02020603050405020304" pitchFamily="18" charset="0"/>
                <a:cs typeface="Times New Roman" panose="02020603050405020304" pitchFamily="18" charset="0"/>
              </a:rPr>
              <a:t>energy</a:t>
            </a:r>
            <a:r>
              <a:rPr lang="fr-FR" sz="1200" dirty="0">
                <a:latin typeface="Times New Roman" panose="02020603050405020304" pitchFamily="18" charset="0"/>
                <a:cs typeface="Times New Roman" panose="02020603050405020304" pitchFamily="18" charset="0"/>
              </a:rPr>
              <a:t> in on-axis Transmission Kikuchi Diffraction in SEM, </a:t>
            </a:r>
            <a:r>
              <a:rPr lang="fr-FR" sz="1200" b="1" i="1" dirty="0" err="1">
                <a:latin typeface="Times New Roman" panose="02020603050405020304" pitchFamily="18" charset="0"/>
                <a:cs typeface="Times New Roman" panose="02020603050405020304" pitchFamily="18" charset="0"/>
              </a:rPr>
              <a:t>Ultramicroscopy</a:t>
            </a:r>
            <a:r>
              <a:rPr lang="fr-FR" sz="1200" dirty="0">
                <a:latin typeface="Times New Roman" panose="02020603050405020304" pitchFamily="18" charset="0"/>
                <a:cs typeface="Times New Roman" panose="02020603050405020304" pitchFamily="18" charset="0"/>
              </a:rPr>
              <a:t>, 181 (2017) 123-133.</a:t>
            </a:r>
          </a:p>
        </p:txBody>
      </p:sp>
    </p:spTree>
    <p:extLst>
      <p:ext uri="{BB962C8B-B14F-4D97-AF65-F5344CB8AC3E}">
        <p14:creationId xmlns:p14="http://schemas.microsoft.com/office/powerpoint/2010/main" val="274781400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xmlns="" id="{30D07DC1-F43C-4BF4-AAD6-38274D4EA6FF}"/>
              </a:ext>
            </a:extLst>
          </p:cNvPr>
          <p:cNvSpPr txBox="1"/>
          <p:nvPr/>
        </p:nvSpPr>
        <p:spPr>
          <a:xfrm>
            <a:off x="1325979" y="1056297"/>
            <a:ext cx="9793125" cy="2862322"/>
          </a:xfrm>
          <a:prstGeom prst="rect">
            <a:avLst/>
          </a:prstGeom>
          <a:noFill/>
        </p:spPr>
        <p:txBody>
          <a:bodyPr wrap="square" rtlCol="0">
            <a:spAutoFit/>
          </a:bodyPr>
          <a:lstStyle/>
          <a:p>
            <a:r>
              <a:rPr lang="fr-FR" b="1" dirty="0">
                <a:solidFill>
                  <a:srgbClr val="C00000"/>
                </a:solidFill>
                <a:latin typeface="Georgia" panose="02040502050405020303" pitchFamily="18" charset="0"/>
              </a:rPr>
              <a:t>Example of </a:t>
            </a:r>
            <a:r>
              <a:rPr lang="fr-FR" b="1" dirty="0" err="1">
                <a:solidFill>
                  <a:srgbClr val="C00000"/>
                </a:solidFill>
                <a:latin typeface="Georgia" panose="02040502050405020303" pitchFamily="18" charset="0"/>
              </a:rPr>
              <a:t>research</a:t>
            </a:r>
            <a:r>
              <a:rPr lang="fr-FR" b="1" dirty="0">
                <a:solidFill>
                  <a:srgbClr val="C00000"/>
                </a:solidFill>
                <a:latin typeface="Georgia" panose="02040502050405020303" pitchFamily="18" charset="0"/>
              </a:rPr>
              <a:t> </a:t>
            </a:r>
            <a:r>
              <a:rPr lang="fr-FR" b="1" dirty="0" err="1">
                <a:solidFill>
                  <a:srgbClr val="C00000"/>
                </a:solidFill>
                <a:latin typeface="Georgia" panose="02040502050405020303" pitchFamily="18" charset="0"/>
              </a:rPr>
              <a:t>activites</a:t>
            </a:r>
            <a:r>
              <a:rPr lang="fr-FR" b="1" dirty="0">
                <a:solidFill>
                  <a:srgbClr val="C00000"/>
                </a:solidFill>
                <a:latin typeface="Georgia" panose="02040502050405020303" pitchFamily="18" charset="0"/>
              </a:rPr>
              <a:t>:</a:t>
            </a:r>
          </a:p>
          <a:p>
            <a:endParaRPr lang="fr-FR" b="1" dirty="0">
              <a:solidFill>
                <a:srgbClr val="C00000"/>
              </a:solidFill>
              <a:latin typeface="Georgia" panose="02040502050405020303" pitchFamily="18" charset="0"/>
            </a:endParaRPr>
          </a:p>
          <a:p>
            <a:r>
              <a:rPr lang="en-GB" b="1" dirty="0">
                <a:solidFill>
                  <a:srgbClr val="C00000"/>
                </a:solidFill>
                <a:latin typeface="Georgia" panose="02040502050405020303" pitchFamily="18" charset="0"/>
              </a:rPr>
              <a:t>- Fatigue properties of Ti-6Al-4V prepared by additive manufacturing</a:t>
            </a:r>
          </a:p>
          <a:p>
            <a:endParaRPr lang="fr-FR" b="1" dirty="0">
              <a:solidFill>
                <a:srgbClr val="C00000"/>
              </a:solidFill>
              <a:latin typeface="Georgia" panose="02040502050405020303" pitchFamily="18" charset="0"/>
            </a:endParaRPr>
          </a:p>
          <a:p>
            <a:r>
              <a:rPr lang="en-US" b="1" dirty="0">
                <a:solidFill>
                  <a:srgbClr val="C00000"/>
                </a:solidFill>
                <a:latin typeface="Georgia" panose="02040502050405020303" pitchFamily="18" charset="0"/>
              </a:rPr>
              <a:t>- Development of a numerical tool for modelling the deformations induced during the brazing of large heat exchangers</a:t>
            </a:r>
            <a:endParaRPr lang="fr-FR" b="1" dirty="0">
              <a:solidFill>
                <a:srgbClr val="C00000"/>
              </a:solidFill>
              <a:latin typeface="Georgia" panose="02040502050405020303" pitchFamily="18" charset="0"/>
            </a:endParaRPr>
          </a:p>
          <a:p>
            <a:endParaRPr lang="fr-FR" b="1" dirty="0">
              <a:solidFill>
                <a:srgbClr val="C00000"/>
              </a:solidFill>
              <a:latin typeface="Georgia" panose="02040502050405020303" pitchFamily="18" charset="0"/>
            </a:endParaRPr>
          </a:p>
          <a:p>
            <a:r>
              <a:rPr lang="en-US" b="1" dirty="0">
                <a:solidFill>
                  <a:srgbClr val="C00000"/>
                </a:solidFill>
                <a:latin typeface="Georgia" panose="02040502050405020303" pitchFamily="18" charset="0"/>
              </a:rPr>
              <a:t>- </a:t>
            </a:r>
            <a:r>
              <a:rPr lang="en-US" b="1" dirty="0" err="1">
                <a:solidFill>
                  <a:srgbClr val="C00000"/>
                </a:solidFill>
                <a:latin typeface="Georgia" panose="02040502050405020303" pitchFamily="18" charset="0"/>
              </a:rPr>
              <a:t>Characterisation</a:t>
            </a:r>
            <a:r>
              <a:rPr lang="en-US" b="1" dirty="0">
                <a:solidFill>
                  <a:srgbClr val="C00000"/>
                </a:solidFill>
                <a:latin typeface="Georgia" panose="02040502050405020303" pitchFamily="18" charset="0"/>
              </a:rPr>
              <a:t> and numerical analysis of wire drawing and rolling of austenitic stainless steel sectional wire using </a:t>
            </a:r>
            <a:r>
              <a:rPr lang="en-US" b="1" dirty="0" err="1">
                <a:solidFill>
                  <a:srgbClr val="C00000"/>
                </a:solidFill>
                <a:latin typeface="Georgia" panose="02040502050405020303" pitchFamily="18" charset="0"/>
              </a:rPr>
              <a:t>Transvalor's</a:t>
            </a:r>
            <a:r>
              <a:rPr lang="en-US" b="1" dirty="0">
                <a:solidFill>
                  <a:srgbClr val="C00000"/>
                </a:solidFill>
                <a:latin typeface="Georgia" panose="02040502050405020303" pitchFamily="18" charset="0"/>
              </a:rPr>
              <a:t> </a:t>
            </a:r>
            <a:r>
              <a:rPr lang="en-US" b="1" dirty="0" err="1">
                <a:solidFill>
                  <a:srgbClr val="C00000"/>
                </a:solidFill>
                <a:latin typeface="Georgia" panose="02040502050405020303" pitchFamily="18" charset="0"/>
              </a:rPr>
              <a:t>ColdForm</a:t>
            </a:r>
            <a:r>
              <a:rPr lang="en-US" b="1" dirty="0">
                <a:solidFill>
                  <a:srgbClr val="C00000"/>
                </a:solidFill>
                <a:latin typeface="Georgia" panose="02040502050405020303" pitchFamily="18" charset="0"/>
              </a:rPr>
              <a:t>+ finite element code</a:t>
            </a:r>
            <a:endParaRPr lang="fr-FR" b="1" dirty="0">
              <a:solidFill>
                <a:srgbClr val="C00000"/>
              </a:solidFill>
              <a:latin typeface="Georgia" panose="02040502050405020303" pitchFamily="18" charset="0"/>
            </a:endParaRPr>
          </a:p>
        </p:txBody>
      </p:sp>
      <p:sp>
        <p:nvSpPr>
          <p:cNvPr id="3" name="Espace réservé du numéro de diapositive 6">
            <a:extLst>
              <a:ext uri="{FF2B5EF4-FFF2-40B4-BE49-F238E27FC236}">
                <a16:creationId xmlns:a16="http://schemas.microsoft.com/office/drawing/2014/main" xmlns="" id="{D937A6DE-8C82-4F68-97E0-E304DF0DF226}"/>
              </a:ext>
            </a:extLst>
          </p:cNvPr>
          <p:cNvSpPr txBox="1">
            <a:spLocks noGrp="1"/>
          </p:cNvSpPr>
          <p:nvPr/>
        </p:nvSpPr>
        <p:spPr bwMode="auto">
          <a:xfrm>
            <a:off x="11570006" y="6400800"/>
            <a:ext cx="500063" cy="457200"/>
          </a:xfrm>
          <a:prstGeom prst="rect">
            <a:avLst/>
          </a:prstGeom>
          <a:noFill/>
          <a:ln w="9525">
            <a:noFill/>
            <a:miter lim="800000"/>
            <a:headEnd/>
            <a:tailEnd/>
          </a:ln>
        </p:spPr>
        <p:txBody>
          <a:bodyPr/>
          <a:lstStyle/>
          <a:p>
            <a:pPr algn="r"/>
            <a:fld id="{78CE6BD1-B77A-4615-9A75-2001909BDFAC}" type="slidenum">
              <a:rPr lang="fr-FR" sz="1400" b="1">
                <a:latin typeface="Calibri" pitchFamily="34" charset="0"/>
                <a:cs typeface="Arial" charset="0"/>
              </a:rPr>
              <a:pPr algn="r"/>
              <a:t>11</a:t>
            </a:fld>
            <a:endParaRPr lang="fr-FR" sz="1400" b="1">
              <a:latin typeface="Calibri" pitchFamily="34" charset="0"/>
              <a:cs typeface="Arial" charset="0"/>
            </a:endParaRPr>
          </a:p>
        </p:txBody>
      </p:sp>
    </p:spTree>
    <p:extLst>
      <p:ext uri="{BB962C8B-B14F-4D97-AF65-F5344CB8AC3E}">
        <p14:creationId xmlns:p14="http://schemas.microsoft.com/office/powerpoint/2010/main" val="324559009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8">
            <a:extLst>
              <a:ext uri="{FF2B5EF4-FFF2-40B4-BE49-F238E27FC236}">
                <a16:creationId xmlns:a16="http://schemas.microsoft.com/office/drawing/2014/main" xmlns="" id="{48518F7C-C215-4328-BE89-2627BFACEAA9}"/>
              </a:ext>
            </a:extLst>
          </p:cNvPr>
          <p:cNvSpPr txBox="1">
            <a:spLocks/>
          </p:cNvSpPr>
          <p:nvPr/>
        </p:nvSpPr>
        <p:spPr>
          <a:xfrm>
            <a:off x="1524000" y="143413"/>
            <a:ext cx="9144000" cy="400110"/>
          </a:xfrm>
          <a:prstGeom prst="rect">
            <a:avLst/>
          </a:prstGeom>
          <a:noFill/>
          <a:ln>
            <a:noFill/>
          </a:ln>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000" b="1" dirty="0">
                <a:solidFill>
                  <a:srgbClr val="C00000"/>
                </a:solidFill>
                <a:latin typeface="Georgia" panose="02040502050405020303" pitchFamily="18" charset="0"/>
                <a:ea typeface="+mn-ea"/>
                <a:cs typeface="+mn-cs"/>
              </a:rPr>
              <a:t>Fatigue properties of Ti-6Al-4V prepared by additive manufacturing</a:t>
            </a:r>
          </a:p>
        </p:txBody>
      </p:sp>
      <p:cxnSp>
        <p:nvCxnSpPr>
          <p:cNvPr id="4" name="Conector recto 13">
            <a:extLst>
              <a:ext uri="{FF2B5EF4-FFF2-40B4-BE49-F238E27FC236}">
                <a16:creationId xmlns:a16="http://schemas.microsoft.com/office/drawing/2014/main" xmlns="" id="{2AF09FC1-3C49-4C18-A991-C2AD1DEE8A93}"/>
              </a:ext>
            </a:extLst>
          </p:cNvPr>
          <p:cNvCxnSpPr>
            <a:cxnSpLocks/>
          </p:cNvCxnSpPr>
          <p:nvPr/>
        </p:nvCxnSpPr>
        <p:spPr>
          <a:xfrm>
            <a:off x="0" y="692696"/>
            <a:ext cx="12192000" cy="0"/>
          </a:xfrm>
          <a:prstGeom prst="line">
            <a:avLst/>
          </a:prstGeom>
          <a:ln w="28575">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5" name="Titre 1">
            <a:extLst>
              <a:ext uri="{FF2B5EF4-FFF2-40B4-BE49-F238E27FC236}">
                <a16:creationId xmlns:a16="http://schemas.microsoft.com/office/drawing/2014/main" xmlns="" id="{49CDD0E2-3A6B-4524-AA4E-F327C47C8E7C}"/>
              </a:ext>
            </a:extLst>
          </p:cNvPr>
          <p:cNvSpPr txBox="1">
            <a:spLocks/>
          </p:cNvSpPr>
          <p:nvPr/>
        </p:nvSpPr>
        <p:spPr>
          <a:xfrm>
            <a:off x="2386232" y="3695986"/>
            <a:ext cx="7846640" cy="1728187"/>
          </a:xfrm>
          <a:prstGeom prst="rect">
            <a:avLst/>
          </a:prstGeom>
        </p:spPr>
        <p:txBody>
          <a:bodyPr vert="horz" lIns="91440" tIns="45720" rIns="91440" bIns="45720" rtlCol="0" anchor="ct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GB" sz="900" dirty="0"/>
          </a:p>
        </p:txBody>
      </p:sp>
      <p:graphicFrame>
        <p:nvGraphicFramePr>
          <p:cNvPr id="6" name="Diagrama 33">
            <a:extLst>
              <a:ext uri="{FF2B5EF4-FFF2-40B4-BE49-F238E27FC236}">
                <a16:creationId xmlns:a16="http://schemas.microsoft.com/office/drawing/2014/main" xmlns="" id="{7CA52A25-5D1A-4582-B9F3-76CB7B2FF269}"/>
              </a:ext>
            </a:extLst>
          </p:cNvPr>
          <p:cNvGraphicFramePr/>
          <p:nvPr>
            <p:extLst>
              <p:ext uri="{D42A27DB-BD31-4B8C-83A1-F6EECF244321}">
                <p14:modId xmlns:p14="http://schemas.microsoft.com/office/powerpoint/2010/main" val="2453655567"/>
              </p:ext>
            </p:extLst>
          </p:nvPr>
        </p:nvGraphicFramePr>
        <p:xfrm>
          <a:off x="2604952" y="1052736"/>
          <a:ext cx="8075240" cy="502240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7" name="Grupo 1">
            <a:extLst>
              <a:ext uri="{FF2B5EF4-FFF2-40B4-BE49-F238E27FC236}">
                <a16:creationId xmlns:a16="http://schemas.microsoft.com/office/drawing/2014/main" xmlns="" id="{DE25D757-7EC0-4AE3-86FE-5D9EF652364A}"/>
              </a:ext>
            </a:extLst>
          </p:cNvPr>
          <p:cNvGrpSpPr/>
          <p:nvPr/>
        </p:nvGrpSpPr>
        <p:grpSpPr>
          <a:xfrm>
            <a:off x="8919261" y="1099542"/>
            <a:ext cx="1388262" cy="1728187"/>
            <a:chOff x="7574308" y="759090"/>
            <a:chExt cx="1717751" cy="2137554"/>
          </a:xfrm>
        </p:grpSpPr>
        <p:pic>
          <p:nvPicPr>
            <p:cNvPr id="8" name="Imagen 19">
              <a:extLst>
                <a:ext uri="{FF2B5EF4-FFF2-40B4-BE49-F238E27FC236}">
                  <a16:creationId xmlns:a16="http://schemas.microsoft.com/office/drawing/2014/main" xmlns="" id="{D9EC174C-7C2E-47E6-B943-6BD4A08B278F}"/>
                </a:ext>
              </a:extLst>
            </p:cNvPr>
            <p:cNvPicPr>
              <a:picLocks noChangeAspect="1"/>
            </p:cNvPicPr>
            <p:nvPr/>
          </p:nvPicPr>
          <p:blipFill>
            <a:blip r:embed="rId7"/>
            <a:stretch>
              <a:fillRect/>
            </a:stretch>
          </p:blipFill>
          <p:spPr>
            <a:xfrm flipH="1">
              <a:off x="8272858" y="899196"/>
              <a:ext cx="843671" cy="1997448"/>
            </a:xfrm>
            <a:prstGeom prst="rect">
              <a:avLst/>
            </a:prstGeom>
          </p:spPr>
        </p:pic>
        <p:pic>
          <p:nvPicPr>
            <p:cNvPr id="9" name="Imagen 20">
              <a:extLst>
                <a:ext uri="{FF2B5EF4-FFF2-40B4-BE49-F238E27FC236}">
                  <a16:creationId xmlns:a16="http://schemas.microsoft.com/office/drawing/2014/main" xmlns="" id="{CF5500A8-2896-4D78-8D84-B3EE321440EE}"/>
                </a:ext>
              </a:extLst>
            </p:cNvPr>
            <p:cNvPicPr>
              <a:picLocks noChangeAspect="1"/>
            </p:cNvPicPr>
            <p:nvPr/>
          </p:nvPicPr>
          <p:blipFill>
            <a:blip r:embed="rId8"/>
            <a:stretch>
              <a:fillRect/>
            </a:stretch>
          </p:blipFill>
          <p:spPr>
            <a:xfrm>
              <a:off x="7574308" y="759090"/>
              <a:ext cx="770558" cy="2128209"/>
            </a:xfrm>
            <a:prstGeom prst="rect">
              <a:avLst/>
            </a:prstGeom>
          </p:spPr>
        </p:pic>
        <p:sp>
          <p:nvSpPr>
            <p:cNvPr id="10" name="CuadroTexto 22">
              <a:extLst>
                <a:ext uri="{FF2B5EF4-FFF2-40B4-BE49-F238E27FC236}">
                  <a16:creationId xmlns:a16="http://schemas.microsoft.com/office/drawing/2014/main" xmlns="" id="{014F389A-3114-43A7-B475-01041EE2132F}"/>
                </a:ext>
              </a:extLst>
            </p:cNvPr>
            <p:cNvSpPr txBox="1"/>
            <p:nvPr/>
          </p:nvSpPr>
          <p:spPr>
            <a:xfrm>
              <a:off x="8681503" y="2461670"/>
              <a:ext cx="610556" cy="304545"/>
            </a:xfrm>
            <a:prstGeom prst="rect">
              <a:avLst/>
            </a:prstGeom>
            <a:noFill/>
          </p:spPr>
          <p:txBody>
            <a:bodyPr wrap="square">
              <a:spAutoFit/>
            </a:bodyPr>
            <a:lstStyle/>
            <a:p>
              <a:r>
                <a:rPr lang="en-GB" sz="1000" dirty="0"/>
                <a:t>[3]</a:t>
              </a:r>
              <a:endParaRPr lang="es-ES" sz="1000" dirty="0"/>
            </a:p>
          </p:txBody>
        </p:sp>
      </p:grpSp>
      <p:pic>
        <p:nvPicPr>
          <p:cNvPr id="11" name="Imagen 2">
            <a:extLst>
              <a:ext uri="{FF2B5EF4-FFF2-40B4-BE49-F238E27FC236}">
                <a16:creationId xmlns:a16="http://schemas.microsoft.com/office/drawing/2014/main" xmlns="" id="{C56C33AF-0B70-44F3-BBF6-767D5F00833C}"/>
              </a:ext>
            </a:extLst>
          </p:cNvPr>
          <p:cNvPicPr>
            <a:picLocks noChangeAspect="1"/>
          </p:cNvPicPr>
          <p:nvPr/>
        </p:nvPicPr>
        <p:blipFill>
          <a:blip r:embed="rId9"/>
          <a:stretch>
            <a:fillRect/>
          </a:stretch>
        </p:blipFill>
        <p:spPr>
          <a:xfrm>
            <a:off x="8218880" y="4453423"/>
            <a:ext cx="2074860" cy="1508999"/>
          </a:xfrm>
          <a:prstGeom prst="rect">
            <a:avLst/>
          </a:prstGeom>
        </p:spPr>
      </p:pic>
      <p:pic>
        <p:nvPicPr>
          <p:cNvPr id="12" name="Imagen 15">
            <a:extLst>
              <a:ext uri="{FF2B5EF4-FFF2-40B4-BE49-F238E27FC236}">
                <a16:creationId xmlns:a16="http://schemas.microsoft.com/office/drawing/2014/main" xmlns="" id="{EEA90DAB-8665-46C3-B1FF-AC215A3C8C9C}"/>
              </a:ext>
            </a:extLst>
          </p:cNvPr>
          <p:cNvPicPr>
            <a:picLocks noChangeAspect="1"/>
          </p:cNvPicPr>
          <p:nvPr/>
        </p:nvPicPr>
        <p:blipFill rotWithShape="1">
          <a:blip r:embed="rId10"/>
          <a:srcRect l="13043" t="321" r="48711" b="1361"/>
          <a:stretch/>
        </p:blipFill>
        <p:spPr>
          <a:xfrm>
            <a:off x="2140201" y="1317803"/>
            <a:ext cx="1823242" cy="2039186"/>
          </a:xfrm>
          <a:prstGeom prst="rect">
            <a:avLst/>
          </a:prstGeom>
        </p:spPr>
      </p:pic>
      <p:sp>
        <p:nvSpPr>
          <p:cNvPr id="13" name="CuadroTexto 21">
            <a:extLst>
              <a:ext uri="{FF2B5EF4-FFF2-40B4-BE49-F238E27FC236}">
                <a16:creationId xmlns:a16="http://schemas.microsoft.com/office/drawing/2014/main" xmlns="" id="{36AF9468-5F85-4891-B20E-B9D856C1D325}"/>
              </a:ext>
            </a:extLst>
          </p:cNvPr>
          <p:cNvSpPr txBox="1"/>
          <p:nvPr/>
        </p:nvSpPr>
        <p:spPr>
          <a:xfrm>
            <a:off x="3629069" y="3429001"/>
            <a:ext cx="458496" cy="246221"/>
          </a:xfrm>
          <a:prstGeom prst="rect">
            <a:avLst/>
          </a:prstGeom>
          <a:noFill/>
        </p:spPr>
        <p:txBody>
          <a:bodyPr wrap="square">
            <a:spAutoFit/>
          </a:bodyPr>
          <a:lstStyle/>
          <a:p>
            <a:r>
              <a:rPr lang="en-GB" sz="1000" dirty="0"/>
              <a:t>[1]</a:t>
            </a:r>
            <a:endParaRPr lang="es-ES" sz="1000" dirty="0"/>
          </a:p>
        </p:txBody>
      </p:sp>
      <p:sp>
        <p:nvSpPr>
          <p:cNvPr id="14" name="CuadroTexto 23">
            <a:extLst>
              <a:ext uri="{FF2B5EF4-FFF2-40B4-BE49-F238E27FC236}">
                <a16:creationId xmlns:a16="http://schemas.microsoft.com/office/drawing/2014/main" xmlns="" id="{E4535EF5-6DB2-407D-9491-93ABA5ECE690}"/>
              </a:ext>
            </a:extLst>
          </p:cNvPr>
          <p:cNvSpPr txBox="1"/>
          <p:nvPr/>
        </p:nvSpPr>
        <p:spPr>
          <a:xfrm>
            <a:off x="10252939" y="5643098"/>
            <a:ext cx="493443" cy="246221"/>
          </a:xfrm>
          <a:prstGeom prst="rect">
            <a:avLst/>
          </a:prstGeom>
          <a:noFill/>
        </p:spPr>
        <p:txBody>
          <a:bodyPr wrap="square">
            <a:spAutoFit/>
          </a:bodyPr>
          <a:lstStyle/>
          <a:p>
            <a:r>
              <a:rPr lang="es-ES" sz="1000" dirty="0"/>
              <a:t>[2] </a:t>
            </a:r>
            <a:endParaRPr lang="en-GB" sz="1000" dirty="0"/>
          </a:p>
        </p:txBody>
      </p:sp>
      <p:sp>
        <p:nvSpPr>
          <p:cNvPr id="15" name="CuadroTexto 24">
            <a:extLst>
              <a:ext uri="{FF2B5EF4-FFF2-40B4-BE49-F238E27FC236}">
                <a16:creationId xmlns:a16="http://schemas.microsoft.com/office/drawing/2014/main" xmlns="" id="{39163722-2902-4B1B-89FA-3ACA28F6A1C0}"/>
              </a:ext>
            </a:extLst>
          </p:cNvPr>
          <p:cNvSpPr txBox="1"/>
          <p:nvPr/>
        </p:nvSpPr>
        <p:spPr>
          <a:xfrm>
            <a:off x="-17585" y="6239053"/>
            <a:ext cx="7901953" cy="646331"/>
          </a:xfrm>
          <a:prstGeom prst="rect">
            <a:avLst/>
          </a:prstGeom>
          <a:noFill/>
        </p:spPr>
        <p:txBody>
          <a:bodyPr wrap="square">
            <a:spAutoFit/>
          </a:bodyPr>
          <a:lstStyle/>
          <a:p>
            <a:r>
              <a:rPr lang="en-US" sz="1200" i="1" dirty="0"/>
              <a:t>[1] </a:t>
            </a:r>
            <a:r>
              <a:rPr lang="en-US" sz="1200" i="1" dirty="0" err="1"/>
              <a:t>K.Lu</a:t>
            </a:r>
            <a:r>
              <a:rPr lang="en-US" sz="1200" i="1" dirty="0"/>
              <a:t>, </a:t>
            </a:r>
            <a:r>
              <a:rPr lang="en-US" sz="1200" i="1" dirty="0" err="1"/>
              <a:t>J.Lu</a:t>
            </a:r>
            <a:r>
              <a:rPr lang="en-US" sz="1200" i="1" dirty="0"/>
              <a:t>. Materials Science and Engineering: A, 375-377</a:t>
            </a:r>
            <a:r>
              <a:rPr lang="en-US" sz="1200" dirty="0"/>
              <a:t> (2004)</a:t>
            </a:r>
            <a:endParaRPr lang="en-US" sz="1200" i="1" dirty="0"/>
          </a:p>
          <a:p>
            <a:r>
              <a:rPr lang="es-ES" sz="1200" i="1" dirty="0"/>
              <a:t>[2] </a:t>
            </a:r>
            <a:r>
              <a:rPr lang="en-US" sz="1200" i="1" dirty="0"/>
              <a:t>https://all3dp.com/1/additive-manufacturing-technologies-guide/</a:t>
            </a:r>
          </a:p>
          <a:p>
            <a:r>
              <a:rPr lang="es-ES" sz="1200" i="1" dirty="0"/>
              <a:t>[3] </a:t>
            </a:r>
            <a:r>
              <a:rPr lang="en-US" sz="1200" i="1" dirty="0"/>
              <a:t>Favre, </a:t>
            </a:r>
            <a:r>
              <a:rPr lang="en-US" sz="1200" i="1" dirty="0" err="1"/>
              <a:t>Laheurte</a:t>
            </a:r>
            <a:r>
              <a:rPr lang="en-US" sz="1200" i="1" dirty="0"/>
              <a:t>, et al. Additive manufacturing 21 (2018)</a:t>
            </a:r>
          </a:p>
        </p:txBody>
      </p:sp>
      <p:pic>
        <p:nvPicPr>
          <p:cNvPr id="18" name="Picture 2">
            <a:extLst>
              <a:ext uri="{FF2B5EF4-FFF2-40B4-BE49-F238E27FC236}">
                <a16:creationId xmlns:a16="http://schemas.microsoft.com/office/drawing/2014/main" xmlns="" id="{8FC17B20-4ADA-417B-82E7-9DB586A259A8}"/>
              </a:ext>
            </a:extLst>
          </p:cNvPr>
          <p:cNvPicPr>
            <a:picLocks noChangeAspect="1" noChangeArrowheads="1"/>
          </p:cNvPicPr>
          <p:nvPr/>
        </p:nvPicPr>
        <p:blipFill>
          <a:blip r:embed="rId11">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42" y="71033"/>
            <a:ext cx="1360403" cy="47764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9" name="Groupe 22">
            <a:extLst>
              <a:ext uri="{FF2B5EF4-FFF2-40B4-BE49-F238E27FC236}">
                <a16:creationId xmlns:a16="http://schemas.microsoft.com/office/drawing/2014/main" xmlns="" id="{D7236E3B-FB20-4379-BE47-17CFFACEE1E0}"/>
              </a:ext>
            </a:extLst>
          </p:cNvPr>
          <p:cNvGrpSpPr/>
          <p:nvPr/>
        </p:nvGrpSpPr>
        <p:grpSpPr>
          <a:xfrm>
            <a:off x="11312007" y="186739"/>
            <a:ext cx="797669" cy="216024"/>
            <a:chOff x="355962" y="6584350"/>
            <a:chExt cx="797669" cy="216024"/>
          </a:xfrm>
        </p:grpSpPr>
        <p:pic>
          <p:nvPicPr>
            <p:cNvPr id="20" name="Image 10" descr="logo-universite-de-lorraine-gris.png">
              <a:extLst>
                <a:ext uri="{FF2B5EF4-FFF2-40B4-BE49-F238E27FC236}">
                  <a16:creationId xmlns:a16="http://schemas.microsoft.com/office/drawing/2014/main" xmlns="" id="{C8C47972-11F8-439E-9800-F197B2D978DA}"/>
                </a:ext>
              </a:extLst>
            </p:cNvPr>
            <p:cNvPicPr>
              <a:picLocks noChangeAspect="1"/>
            </p:cNvPicPr>
            <p:nvPr/>
          </p:nvPicPr>
          <p:blipFill>
            <a:blip r:embed="rId12"/>
            <a:stretch>
              <a:fillRect/>
            </a:stretch>
          </p:blipFill>
          <p:spPr>
            <a:xfrm>
              <a:off x="355962" y="6584350"/>
              <a:ext cx="514286" cy="180000"/>
            </a:xfrm>
            <a:prstGeom prst="rect">
              <a:avLst/>
            </a:prstGeom>
          </p:spPr>
        </p:pic>
        <p:pic>
          <p:nvPicPr>
            <p:cNvPr id="21" name="Image 11">
              <a:extLst>
                <a:ext uri="{FF2B5EF4-FFF2-40B4-BE49-F238E27FC236}">
                  <a16:creationId xmlns:a16="http://schemas.microsoft.com/office/drawing/2014/main" xmlns="" id="{86E1108A-38D2-423A-BCBB-52301AACB713}"/>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937607" y="6584350"/>
              <a:ext cx="216024" cy="216024"/>
            </a:xfrm>
            <a:prstGeom prst="rect">
              <a:avLst/>
            </a:prstGeom>
          </p:spPr>
        </p:pic>
      </p:grpSp>
    </p:spTree>
    <p:extLst>
      <p:ext uri="{BB962C8B-B14F-4D97-AF65-F5344CB8AC3E}">
        <p14:creationId xmlns:p14="http://schemas.microsoft.com/office/powerpoint/2010/main" val="486363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13">
            <a:extLst>
              <a:ext uri="{FF2B5EF4-FFF2-40B4-BE49-F238E27FC236}">
                <a16:creationId xmlns:a16="http://schemas.microsoft.com/office/drawing/2014/main" xmlns="" id="{C04E069C-32C6-4DBF-AD77-5D80062802F7}"/>
              </a:ext>
            </a:extLst>
          </p:cNvPr>
          <p:cNvCxnSpPr>
            <a:cxnSpLocks/>
          </p:cNvCxnSpPr>
          <p:nvPr/>
        </p:nvCxnSpPr>
        <p:spPr>
          <a:xfrm>
            <a:off x="0" y="710984"/>
            <a:ext cx="12192000" cy="0"/>
          </a:xfrm>
          <a:prstGeom prst="line">
            <a:avLst/>
          </a:prstGeom>
          <a:ln w="28575">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4" name="Título 8">
            <a:extLst>
              <a:ext uri="{FF2B5EF4-FFF2-40B4-BE49-F238E27FC236}">
                <a16:creationId xmlns:a16="http://schemas.microsoft.com/office/drawing/2014/main" xmlns="" id="{B0370682-7FAC-455D-89D1-0FA792F451FC}"/>
              </a:ext>
            </a:extLst>
          </p:cNvPr>
          <p:cNvSpPr txBox="1">
            <a:spLocks/>
          </p:cNvSpPr>
          <p:nvPr/>
        </p:nvSpPr>
        <p:spPr>
          <a:xfrm>
            <a:off x="1408176" y="110797"/>
            <a:ext cx="9144000" cy="523220"/>
          </a:xfrm>
          <a:prstGeom prst="rect">
            <a:avLst/>
          </a:prstGeom>
          <a:noFill/>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b="1" dirty="0">
                <a:solidFill>
                  <a:schemeClr val="bg1">
                    <a:lumMod val="50000"/>
                  </a:schemeClr>
                </a:solidFill>
                <a:latin typeface="+mn-lt"/>
                <a:ea typeface="+mn-ea"/>
                <a:cs typeface="+mn-cs"/>
              </a:rPr>
              <a:t>FABRICATION</a:t>
            </a:r>
          </a:p>
        </p:txBody>
      </p:sp>
      <p:pic>
        <p:nvPicPr>
          <p:cNvPr id="5" name="Picture 2">
            <a:extLst>
              <a:ext uri="{FF2B5EF4-FFF2-40B4-BE49-F238E27FC236}">
                <a16:creationId xmlns:a16="http://schemas.microsoft.com/office/drawing/2014/main" xmlns="" id="{6453B141-7C08-4E2D-90EC-8450F978D167}"/>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0670" y="134921"/>
            <a:ext cx="1360403" cy="47764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sp>
        <p:nvSpPr>
          <p:cNvPr id="6" name="CuadroTexto 3">
            <a:extLst>
              <a:ext uri="{FF2B5EF4-FFF2-40B4-BE49-F238E27FC236}">
                <a16:creationId xmlns:a16="http://schemas.microsoft.com/office/drawing/2014/main" xmlns="" id="{3CACCA34-4F9E-4AB0-BD5F-3A04A329A226}"/>
              </a:ext>
            </a:extLst>
          </p:cNvPr>
          <p:cNvSpPr txBox="1"/>
          <p:nvPr/>
        </p:nvSpPr>
        <p:spPr>
          <a:xfrm>
            <a:off x="4468008" y="2727208"/>
            <a:ext cx="3699286" cy="1169551"/>
          </a:xfrm>
          <a:prstGeom prst="rect">
            <a:avLst/>
          </a:prstGeom>
          <a:noFill/>
        </p:spPr>
        <p:txBody>
          <a:bodyPr wrap="square" rtlCol="0">
            <a:spAutoFit/>
          </a:bodyPr>
          <a:lstStyle/>
          <a:p>
            <a:pPr algn="l"/>
            <a:r>
              <a:rPr lang="fr-FR" sz="1400" b="0" i="0" u="sng" dirty="0" err="1">
                <a:solidFill>
                  <a:srgbClr val="000000"/>
                </a:solidFill>
                <a:effectLst/>
                <a:latin typeface="arial" panose="020B0604020202020204" pitchFamily="34" charset="0"/>
              </a:rPr>
              <a:t>Parameters</a:t>
            </a:r>
            <a:r>
              <a:rPr lang="fr-FR" sz="1400" b="0" i="0" u="sng" dirty="0">
                <a:solidFill>
                  <a:srgbClr val="000000"/>
                </a:solidFill>
                <a:effectLst/>
                <a:latin typeface="arial" panose="020B0604020202020204" pitchFamily="34" charset="0"/>
              </a:rPr>
              <a:t> :</a:t>
            </a:r>
          </a:p>
          <a:p>
            <a:pPr algn="l"/>
            <a:endParaRPr lang="fr-FR" sz="1400" dirty="0">
              <a:solidFill>
                <a:srgbClr val="000000"/>
              </a:solidFill>
              <a:latin typeface="arial" panose="020B0604020202020204" pitchFamily="34" charset="0"/>
            </a:endParaRPr>
          </a:p>
          <a:p>
            <a:pPr marL="285750" indent="-285750" algn="l">
              <a:buFont typeface="arial" panose="020B0604020202020204" pitchFamily="34" charset="0"/>
              <a:buChar char="−"/>
            </a:pPr>
            <a:r>
              <a:rPr lang="fr-FR" sz="1400" b="1" dirty="0" err="1">
                <a:solidFill>
                  <a:srgbClr val="00B0F0"/>
                </a:solidFill>
                <a:latin typeface="arial" panose="020B0604020202020204" pitchFamily="34" charset="0"/>
              </a:rPr>
              <a:t>E</a:t>
            </a:r>
            <a:r>
              <a:rPr lang="fr-FR" sz="1400" b="1" i="0" dirty="0" err="1">
                <a:solidFill>
                  <a:srgbClr val="00B0F0"/>
                </a:solidFill>
                <a:effectLst/>
                <a:latin typeface="arial" panose="020B0604020202020204" pitchFamily="34" charset="0"/>
              </a:rPr>
              <a:t>xternal</a:t>
            </a:r>
            <a:r>
              <a:rPr lang="fr-FR" sz="1400" b="1" i="0" dirty="0">
                <a:solidFill>
                  <a:srgbClr val="00B0F0"/>
                </a:solidFill>
                <a:effectLst/>
                <a:latin typeface="arial" panose="020B0604020202020204" pitchFamily="34" charset="0"/>
              </a:rPr>
              <a:t> part of the tube</a:t>
            </a:r>
            <a:r>
              <a:rPr lang="fr-FR" sz="1400" b="0" i="0" dirty="0">
                <a:solidFill>
                  <a:srgbClr val="000000"/>
                </a:solidFill>
                <a:effectLst/>
                <a:latin typeface="arial" panose="020B0604020202020204" pitchFamily="34" charset="0"/>
              </a:rPr>
              <a:t> :</a:t>
            </a:r>
          </a:p>
          <a:p>
            <a:pPr marL="742950" lvl="1" indent="-285750">
              <a:buFont typeface="Arial" panose="020B0604020202020204" pitchFamily="34" charset="0"/>
              <a:buChar char="•"/>
            </a:pPr>
            <a:r>
              <a:rPr lang="fr-FR" sz="1400" b="0" i="0" dirty="0">
                <a:solidFill>
                  <a:srgbClr val="000000"/>
                </a:solidFill>
                <a:effectLst/>
                <a:latin typeface="arial" panose="020B0604020202020204" pitchFamily="34" charset="0"/>
              </a:rPr>
              <a:t>Laser power : 100 W</a:t>
            </a:r>
          </a:p>
          <a:p>
            <a:pPr marL="742950" lvl="1" indent="-285750">
              <a:buFont typeface="Arial" panose="020B0604020202020204" pitchFamily="34" charset="0"/>
              <a:buChar char="•"/>
            </a:pPr>
            <a:r>
              <a:rPr lang="fr-FR" sz="1400" dirty="0">
                <a:solidFill>
                  <a:srgbClr val="000000"/>
                </a:solidFill>
                <a:latin typeface="arial" panose="020B0604020202020204" pitchFamily="34" charset="0"/>
              </a:rPr>
              <a:t>Scanning </a:t>
            </a:r>
            <a:r>
              <a:rPr lang="fr-FR" sz="1400" dirty="0" err="1">
                <a:solidFill>
                  <a:srgbClr val="000000"/>
                </a:solidFill>
                <a:latin typeface="arial" panose="020B0604020202020204" pitchFamily="34" charset="0"/>
              </a:rPr>
              <a:t>velocity</a:t>
            </a:r>
            <a:r>
              <a:rPr lang="fr-FR" sz="1400" dirty="0">
                <a:solidFill>
                  <a:srgbClr val="000000"/>
                </a:solidFill>
                <a:latin typeface="arial" panose="020B0604020202020204" pitchFamily="34" charset="0"/>
              </a:rPr>
              <a:t> : 650 mm/s</a:t>
            </a:r>
          </a:p>
        </p:txBody>
      </p:sp>
      <p:sp>
        <p:nvSpPr>
          <p:cNvPr id="7" name="CuadroTexto 1">
            <a:extLst>
              <a:ext uri="{FF2B5EF4-FFF2-40B4-BE49-F238E27FC236}">
                <a16:creationId xmlns:a16="http://schemas.microsoft.com/office/drawing/2014/main" xmlns="" id="{9E212644-53FB-4F04-8CDD-603D0679624D}"/>
              </a:ext>
            </a:extLst>
          </p:cNvPr>
          <p:cNvSpPr txBox="1"/>
          <p:nvPr/>
        </p:nvSpPr>
        <p:spPr>
          <a:xfrm>
            <a:off x="1731703" y="1287048"/>
            <a:ext cx="9461951" cy="1477328"/>
          </a:xfrm>
          <a:prstGeom prst="rect">
            <a:avLst/>
          </a:prstGeom>
          <a:noFill/>
        </p:spPr>
        <p:txBody>
          <a:bodyPr wrap="square" rtlCol="0">
            <a:spAutoFit/>
          </a:bodyPr>
          <a:lstStyle/>
          <a:p>
            <a:r>
              <a:rPr lang="fr-FR" dirty="0"/>
              <a:t>Powder </a:t>
            </a:r>
            <a:r>
              <a:rPr lang="fr-FR" dirty="0" err="1"/>
              <a:t>Bed</a:t>
            </a:r>
            <a:r>
              <a:rPr lang="fr-FR" dirty="0"/>
              <a:t> Fusion </a:t>
            </a:r>
            <a:r>
              <a:rPr lang="fr-FR" dirty="0" err="1"/>
              <a:t>technology</a:t>
            </a:r>
            <a:r>
              <a:rPr lang="fr-FR" dirty="0"/>
              <a:t> – SLM Machine (</a:t>
            </a:r>
            <a:r>
              <a:rPr lang="fr-FR" dirty="0" err="1"/>
              <a:t>Selective</a:t>
            </a:r>
            <a:r>
              <a:rPr lang="fr-FR" dirty="0"/>
              <a:t> Laser </a:t>
            </a:r>
            <a:r>
              <a:rPr lang="fr-FR" dirty="0" err="1"/>
              <a:t>Melting</a:t>
            </a:r>
            <a:r>
              <a:rPr lang="fr-FR" dirty="0"/>
              <a:t>)</a:t>
            </a:r>
          </a:p>
          <a:p>
            <a:endParaRPr lang="fr-FR" dirty="0"/>
          </a:p>
          <a:p>
            <a:r>
              <a:rPr lang="fr-FR" dirty="0" err="1"/>
              <a:t>Spherical</a:t>
            </a:r>
            <a:r>
              <a:rPr lang="fr-FR" dirty="0"/>
              <a:t> </a:t>
            </a:r>
            <a:r>
              <a:rPr lang="fr-FR" dirty="0" err="1"/>
              <a:t>powder</a:t>
            </a:r>
            <a:r>
              <a:rPr lang="fr-FR" dirty="0"/>
              <a:t> of Ti-6Al-4V, grain size 15-45 µm – </a:t>
            </a:r>
            <a:r>
              <a:rPr lang="fr-FR" dirty="0" err="1"/>
              <a:t>supplied</a:t>
            </a:r>
            <a:r>
              <a:rPr lang="fr-FR" dirty="0"/>
              <a:t> by TEKNA Advanced Materials Inc.</a:t>
            </a:r>
          </a:p>
          <a:p>
            <a:endParaRPr lang="fr-FR" dirty="0"/>
          </a:p>
          <a:p>
            <a:r>
              <a:rPr lang="fr-FR" dirty="0"/>
              <a:t>Fabrication in 3 </a:t>
            </a:r>
            <a:r>
              <a:rPr lang="fr-FR" dirty="0" err="1"/>
              <a:t>operations</a:t>
            </a:r>
            <a:r>
              <a:rPr lang="fr-FR" dirty="0"/>
              <a:t> :</a:t>
            </a:r>
          </a:p>
        </p:txBody>
      </p:sp>
      <p:grpSp>
        <p:nvGrpSpPr>
          <p:cNvPr id="8" name="Groupe 7">
            <a:extLst>
              <a:ext uri="{FF2B5EF4-FFF2-40B4-BE49-F238E27FC236}">
                <a16:creationId xmlns:a16="http://schemas.microsoft.com/office/drawing/2014/main" xmlns="" id="{1BEB9346-605F-4775-9047-66332ADD860A}"/>
              </a:ext>
            </a:extLst>
          </p:cNvPr>
          <p:cNvGrpSpPr/>
          <p:nvPr/>
        </p:nvGrpSpPr>
        <p:grpSpPr>
          <a:xfrm>
            <a:off x="2295019" y="2974397"/>
            <a:ext cx="1589160" cy="3722809"/>
            <a:chOff x="7206315" y="2160586"/>
            <a:chExt cx="1589160" cy="3722809"/>
          </a:xfrm>
        </p:grpSpPr>
        <p:pic>
          <p:nvPicPr>
            <p:cNvPr id="9" name="Image 6">
              <a:extLst>
                <a:ext uri="{FF2B5EF4-FFF2-40B4-BE49-F238E27FC236}">
                  <a16:creationId xmlns:a16="http://schemas.microsoft.com/office/drawing/2014/main" xmlns="" id="{04538801-B631-430E-9B92-570B0F78DCF8}"/>
                </a:ext>
              </a:extLst>
            </p:cNvPr>
            <p:cNvPicPr>
              <a:picLocks noChangeAspect="1"/>
            </p:cNvPicPr>
            <p:nvPr/>
          </p:nvPicPr>
          <p:blipFill rotWithShape="1">
            <a:blip r:embed="rId3"/>
            <a:srcRect t="1486"/>
            <a:stretch/>
          </p:blipFill>
          <p:spPr>
            <a:xfrm>
              <a:off x="7405055" y="2160586"/>
              <a:ext cx="718581" cy="3506698"/>
            </a:xfrm>
            <a:prstGeom prst="rect">
              <a:avLst/>
            </a:prstGeom>
          </p:spPr>
        </p:pic>
        <p:sp>
          <p:nvSpPr>
            <p:cNvPr id="10" name="CuadroTexto 28">
              <a:extLst>
                <a:ext uri="{FF2B5EF4-FFF2-40B4-BE49-F238E27FC236}">
                  <a16:creationId xmlns:a16="http://schemas.microsoft.com/office/drawing/2014/main" xmlns="" id="{CA37A859-F46E-4C3F-89E2-937406A7422C}"/>
                </a:ext>
              </a:extLst>
            </p:cNvPr>
            <p:cNvSpPr txBox="1"/>
            <p:nvPr/>
          </p:nvSpPr>
          <p:spPr>
            <a:xfrm>
              <a:off x="7364020" y="5621785"/>
              <a:ext cx="823579" cy="261610"/>
            </a:xfrm>
            <a:prstGeom prst="rect">
              <a:avLst/>
            </a:prstGeom>
            <a:noFill/>
          </p:spPr>
          <p:txBody>
            <a:bodyPr wrap="square" rtlCol="0">
              <a:spAutoFit/>
            </a:bodyPr>
            <a:lstStyle/>
            <a:p>
              <a:r>
                <a:rPr lang="fr-FR" sz="1100" b="1" dirty="0"/>
                <a:t>Ø 9 mm</a:t>
              </a:r>
            </a:p>
          </p:txBody>
        </p:sp>
        <p:sp>
          <p:nvSpPr>
            <p:cNvPr id="11" name="CuadroTexto 29">
              <a:extLst>
                <a:ext uri="{FF2B5EF4-FFF2-40B4-BE49-F238E27FC236}">
                  <a16:creationId xmlns:a16="http://schemas.microsoft.com/office/drawing/2014/main" xmlns="" id="{31F1D93F-D9EF-4784-8435-71C31BABDBBB}"/>
                </a:ext>
              </a:extLst>
            </p:cNvPr>
            <p:cNvSpPr txBox="1"/>
            <p:nvPr/>
          </p:nvSpPr>
          <p:spPr>
            <a:xfrm>
              <a:off x="7917232" y="3827514"/>
              <a:ext cx="878243" cy="261610"/>
            </a:xfrm>
            <a:prstGeom prst="rect">
              <a:avLst/>
            </a:prstGeom>
            <a:noFill/>
          </p:spPr>
          <p:txBody>
            <a:bodyPr wrap="square" rtlCol="0">
              <a:spAutoFit/>
            </a:bodyPr>
            <a:lstStyle/>
            <a:p>
              <a:r>
                <a:rPr lang="fr-FR" sz="1100" b="1" dirty="0"/>
                <a:t>Ø 3.8 mm</a:t>
              </a:r>
            </a:p>
          </p:txBody>
        </p:sp>
        <p:sp>
          <p:nvSpPr>
            <p:cNvPr id="12" name="CuadroTexto 30">
              <a:extLst>
                <a:ext uri="{FF2B5EF4-FFF2-40B4-BE49-F238E27FC236}">
                  <a16:creationId xmlns:a16="http://schemas.microsoft.com/office/drawing/2014/main" xmlns="" id="{96844BAD-C762-4C25-860E-CD81A210494F}"/>
                </a:ext>
              </a:extLst>
            </p:cNvPr>
            <p:cNvSpPr txBox="1"/>
            <p:nvPr/>
          </p:nvSpPr>
          <p:spPr>
            <a:xfrm rot="16200000">
              <a:off x="6964038" y="3683003"/>
              <a:ext cx="657680" cy="173125"/>
            </a:xfrm>
            <a:prstGeom prst="rect">
              <a:avLst/>
            </a:prstGeom>
            <a:noFill/>
          </p:spPr>
          <p:txBody>
            <a:bodyPr wrap="square" rtlCol="0">
              <a:spAutoFit/>
            </a:bodyPr>
            <a:lstStyle/>
            <a:p>
              <a:r>
                <a:rPr lang="fr-FR" sz="1100" b="1" dirty="0"/>
                <a:t>64 mm</a:t>
              </a:r>
            </a:p>
          </p:txBody>
        </p:sp>
        <p:cxnSp>
          <p:nvCxnSpPr>
            <p:cNvPr id="13" name="Conector recto de flecha 31">
              <a:extLst>
                <a:ext uri="{FF2B5EF4-FFF2-40B4-BE49-F238E27FC236}">
                  <a16:creationId xmlns:a16="http://schemas.microsoft.com/office/drawing/2014/main" xmlns="" id="{2D007BCF-E7CC-4FEE-AA5C-79EA9E0910CB}"/>
                </a:ext>
              </a:extLst>
            </p:cNvPr>
            <p:cNvCxnSpPr>
              <a:cxnSpLocks/>
            </p:cNvCxnSpPr>
            <p:nvPr/>
          </p:nvCxnSpPr>
          <p:spPr>
            <a:xfrm>
              <a:off x="7512539" y="2324545"/>
              <a:ext cx="0" cy="3178781"/>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4" name="Conector recto de flecha 32">
              <a:extLst>
                <a:ext uri="{FF2B5EF4-FFF2-40B4-BE49-F238E27FC236}">
                  <a16:creationId xmlns:a16="http://schemas.microsoft.com/office/drawing/2014/main" xmlns="" id="{AEE1A3A6-A20E-4250-A243-94163E74650D}"/>
                </a:ext>
              </a:extLst>
            </p:cNvPr>
            <p:cNvCxnSpPr>
              <a:cxnSpLocks/>
            </p:cNvCxnSpPr>
            <p:nvPr/>
          </p:nvCxnSpPr>
          <p:spPr>
            <a:xfrm>
              <a:off x="7569845" y="5448519"/>
              <a:ext cx="41193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cxnSp>
          <p:nvCxnSpPr>
            <p:cNvPr id="15" name="Conector recto de flecha 33">
              <a:extLst>
                <a:ext uri="{FF2B5EF4-FFF2-40B4-BE49-F238E27FC236}">
                  <a16:creationId xmlns:a16="http://schemas.microsoft.com/office/drawing/2014/main" xmlns="" id="{7D929085-4BC2-4972-AF9D-BE0E7466CAA9}"/>
                </a:ext>
              </a:extLst>
            </p:cNvPr>
            <p:cNvCxnSpPr>
              <a:cxnSpLocks/>
            </p:cNvCxnSpPr>
            <p:nvPr/>
          </p:nvCxnSpPr>
          <p:spPr>
            <a:xfrm>
              <a:off x="7655496" y="3950660"/>
              <a:ext cx="190610" cy="0"/>
            </a:xfrm>
            <a:prstGeom prst="straightConnector1">
              <a:avLst/>
            </a:prstGeom>
            <a:ln>
              <a:headEnd type="triangle"/>
              <a:tailEnd type="triangle"/>
            </a:ln>
          </p:spPr>
          <p:style>
            <a:lnRef idx="1">
              <a:schemeClr val="dk1"/>
            </a:lnRef>
            <a:fillRef idx="0">
              <a:schemeClr val="dk1"/>
            </a:fillRef>
            <a:effectRef idx="0">
              <a:schemeClr val="dk1"/>
            </a:effectRef>
            <a:fontRef idx="minor">
              <a:schemeClr val="tx1"/>
            </a:fontRef>
          </p:style>
        </p:cxnSp>
      </p:grpSp>
      <p:sp>
        <p:nvSpPr>
          <p:cNvPr id="16" name="Rectangle 15">
            <a:extLst>
              <a:ext uri="{FF2B5EF4-FFF2-40B4-BE49-F238E27FC236}">
                <a16:creationId xmlns:a16="http://schemas.microsoft.com/office/drawing/2014/main" xmlns="" id="{61962C5B-DF25-42DA-ACBB-CF939563D07B}"/>
              </a:ext>
            </a:extLst>
          </p:cNvPr>
          <p:cNvSpPr/>
          <p:nvPr/>
        </p:nvSpPr>
        <p:spPr>
          <a:xfrm>
            <a:off x="4468008" y="4057479"/>
            <a:ext cx="4572000" cy="738664"/>
          </a:xfrm>
          <a:prstGeom prst="rect">
            <a:avLst/>
          </a:prstGeom>
        </p:spPr>
        <p:txBody>
          <a:bodyPr>
            <a:spAutoFit/>
          </a:bodyPr>
          <a:lstStyle/>
          <a:p>
            <a:pPr marL="285750" indent="-285750">
              <a:buFont typeface="arial" panose="020B0604020202020204" pitchFamily="34" charset="0"/>
              <a:buChar char="−"/>
            </a:pPr>
            <a:r>
              <a:rPr lang="fr-FR" sz="1400" b="1" dirty="0" err="1">
                <a:solidFill>
                  <a:srgbClr val="FF0000"/>
                </a:solidFill>
                <a:latin typeface="arial" panose="020B0604020202020204" pitchFamily="34" charset="0"/>
              </a:rPr>
              <a:t>Internal</a:t>
            </a:r>
            <a:r>
              <a:rPr lang="fr-FR" sz="1400" b="1" dirty="0">
                <a:solidFill>
                  <a:srgbClr val="FF0000"/>
                </a:solidFill>
                <a:latin typeface="arial" panose="020B0604020202020204" pitchFamily="34" charset="0"/>
              </a:rPr>
              <a:t> part of the tube</a:t>
            </a:r>
            <a:r>
              <a:rPr lang="fr-FR" sz="1400" dirty="0">
                <a:solidFill>
                  <a:srgbClr val="000000"/>
                </a:solidFill>
                <a:latin typeface="arial" panose="020B0604020202020204" pitchFamily="34" charset="0"/>
              </a:rPr>
              <a:t> :</a:t>
            </a:r>
          </a:p>
          <a:p>
            <a:pPr marL="742950" lvl="1" indent="-285750">
              <a:buFont typeface="Arial" panose="020B0604020202020204" pitchFamily="34" charset="0"/>
              <a:buChar char="•"/>
            </a:pPr>
            <a:r>
              <a:rPr lang="fr-FR" sz="1400" dirty="0">
                <a:solidFill>
                  <a:srgbClr val="000000"/>
                </a:solidFill>
                <a:latin typeface="arial" panose="020B0604020202020204" pitchFamily="34" charset="0"/>
              </a:rPr>
              <a:t>Laser power : 100 watts</a:t>
            </a:r>
          </a:p>
          <a:p>
            <a:pPr marL="742950" lvl="1" indent="-285750">
              <a:buFont typeface="Arial" panose="020B0604020202020204" pitchFamily="34" charset="0"/>
              <a:buChar char="•"/>
            </a:pPr>
            <a:r>
              <a:rPr lang="fr-FR" sz="1400" dirty="0">
                <a:solidFill>
                  <a:srgbClr val="000000"/>
                </a:solidFill>
                <a:latin typeface="arial" panose="020B0604020202020204" pitchFamily="34" charset="0"/>
              </a:rPr>
              <a:t>Scanning </a:t>
            </a:r>
            <a:r>
              <a:rPr lang="fr-FR" sz="1400" dirty="0" err="1">
                <a:solidFill>
                  <a:srgbClr val="000000"/>
                </a:solidFill>
                <a:latin typeface="arial" panose="020B0604020202020204" pitchFamily="34" charset="0"/>
              </a:rPr>
              <a:t>velocity</a:t>
            </a:r>
            <a:r>
              <a:rPr lang="fr-FR" sz="1400" dirty="0">
                <a:solidFill>
                  <a:srgbClr val="000000"/>
                </a:solidFill>
                <a:latin typeface="arial" panose="020B0604020202020204" pitchFamily="34" charset="0"/>
              </a:rPr>
              <a:t> : 650 mm/s</a:t>
            </a:r>
          </a:p>
        </p:txBody>
      </p:sp>
      <p:sp>
        <p:nvSpPr>
          <p:cNvPr id="17" name="Rectangle 16">
            <a:extLst>
              <a:ext uri="{FF2B5EF4-FFF2-40B4-BE49-F238E27FC236}">
                <a16:creationId xmlns:a16="http://schemas.microsoft.com/office/drawing/2014/main" xmlns="" id="{5F90FFBC-D80B-4B1E-918D-055A496DDD44}"/>
              </a:ext>
            </a:extLst>
          </p:cNvPr>
          <p:cNvSpPr/>
          <p:nvPr/>
        </p:nvSpPr>
        <p:spPr>
          <a:xfrm>
            <a:off x="4468671" y="4894165"/>
            <a:ext cx="4572000" cy="1169551"/>
          </a:xfrm>
          <a:prstGeom prst="rect">
            <a:avLst/>
          </a:prstGeom>
        </p:spPr>
        <p:txBody>
          <a:bodyPr>
            <a:spAutoFit/>
          </a:bodyPr>
          <a:lstStyle/>
          <a:p>
            <a:pPr marL="285750" indent="-285750">
              <a:buFont typeface="arial" panose="020B0604020202020204" pitchFamily="34" charset="0"/>
              <a:buChar char="−"/>
            </a:pPr>
            <a:r>
              <a:rPr lang="fr-FR" sz="1400" b="1" dirty="0" err="1">
                <a:solidFill>
                  <a:srgbClr val="00B050"/>
                </a:solidFill>
                <a:latin typeface="arial" panose="020B0604020202020204" pitchFamily="34" charset="0"/>
              </a:rPr>
              <a:t>Inner</a:t>
            </a:r>
            <a:r>
              <a:rPr lang="fr-FR" sz="1400" b="1" dirty="0">
                <a:solidFill>
                  <a:srgbClr val="00B050"/>
                </a:solidFill>
                <a:latin typeface="arial" panose="020B0604020202020204" pitchFamily="34" charset="0"/>
              </a:rPr>
              <a:t> part </a:t>
            </a:r>
            <a:r>
              <a:rPr lang="fr-FR" sz="1400" dirty="0">
                <a:solidFill>
                  <a:srgbClr val="000000"/>
                </a:solidFill>
                <a:latin typeface="arial" panose="020B0604020202020204" pitchFamily="34" charset="0"/>
              </a:rPr>
              <a:t>:</a:t>
            </a:r>
          </a:p>
          <a:p>
            <a:pPr marL="742950" lvl="1" indent="-285750">
              <a:buFont typeface="Arial" panose="020B0604020202020204" pitchFamily="34" charset="0"/>
              <a:buChar char="•"/>
            </a:pPr>
            <a:r>
              <a:rPr lang="fr-FR" sz="1400" dirty="0">
                <a:solidFill>
                  <a:srgbClr val="000000"/>
                </a:solidFill>
                <a:latin typeface="arial" panose="020B0604020202020204" pitchFamily="34" charset="0"/>
              </a:rPr>
              <a:t>Laser power : 200 watts</a:t>
            </a:r>
          </a:p>
          <a:p>
            <a:pPr marL="742950" lvl="1" indent="-285750">
              <a:buFont typeface="Arial" panose="020B0604020202020204" pitchFamily="34" charset="0"/>
              <a:buChar char="•"/>
            </a:pPr>
            <a:r>
              <a:rPr lang="fr-FR" sz="1400" dirty="0">
                <a:solidFill>
                  <a:srgbClr val="000000"/>
                </a:solidFill>
                <a:latin typeface="arial" panose="020B0604020202020204" pitchFamily="34" charset="0"/>
              </a:rPr>
              <a:t>Scanning </a:t>
            </a:r>
            <a:r>
              <a:rPr lang="fr-FR" sz="1400" dirty="0" err="1">
                <a:solidFill>
                  <a:srgbClr val="000000"/>
                </a:solidFill>
                <a:latin typeface="arial" panose="020B0604020202020204" pitchFamily="34" charset="0"/>
              </a:rPr>
              <a:t>velocity</a:t>
            </a:r>
            <a:r>
              <a:rPr lang="fr-FR" sz="1400" dirty="0">
                <a:solidFill>
                  <a:srgbClr val="000000"/>
                </a:solidFill>
                <a:latin typeface="arial" panose="020B0604020202020204" pitchFamily="34" charset="0"/>
              </a:rPr>
              <a:t> : 1650 mm/s</a:t>
            </a:r>
          </a:p>
          <a:p>
            <a:pPr marL="742950" lvl="1" indent="-285750">
              <a:buFont typeface="Arial" panose="020B0604020202020204" pitchFamily="34" charset="0"/>
              <a:buChar char="•"/>
            </a:pPr>
            <a:r>
              <a:rPr lang="en-US" sz="1400" dirty="0">
                <a:solidFill>
                  <a:srgbClr val="000000"/>
                </a:solidFill>
                <a:latin typeface="arial" panose="020B0604020202020204" pitchFamily="34" charset="0"/>
              </a:rPr>
              <a:t>Distance between 2 passes: 0,08 mm</a:t>
            </a:r>
          </a:p>
          <a:p>
            <a:pPr marL="742950" lvl="1" indent="-285750">
              <a:buFont typeface="Arial" panose="020B0604020202020204" pitchFamily="34" charset="0"/>
              <a:buChar char="•"/>
            </a:pPr>
            <a:r>
              <a:rPr lang="en-US" sz="1400" dirty="0">
                <a:solidFill>
                  <a:srgbClr val="000000"/>
                </a:solidFill>
                <a:latin typeface="arial" panose="020B0604020202020204" pitchFamily="34" charset="0"/>
              </a:rPr>
              <a:t>Thickness of the layer: 0,03 mm</a:t>
            </a:r>
          </a:p>
        </p:txBody>
      </p:sp>
      <p:pic>
        <p:nvPicPr>
          <p:cNvPr id="18" name="Image 17">
            <a:extLst>
              <a:ext uri="{FF2B5EF4-FFF2-40B4-BE49-F238E27FC236}">
                <a16:creationId xmlns:a16="http://schemas.microsoft.com/office/drawing/2014/main" xmlns="" id="{B2F7A5A1-AD07-42F0-BAFA-DE785DCF3CFA}"/>
              </a:ext>
            </a:extLst>
          </p:cNvPr>
          <p:cNvPicPr>
            <a:picLocks noChangeAspect="1"/>
          </p:cNvPicPr>
          <p:nvPr/>
        </p:nvPicPr>
        <p:blipFill>
          <a:blip r:embed="rId4"/>
          <a:stretch>
            <a:fillRect/>
          </a:stretch>
        </p:blipFill>
        <p:spPr>
          <a:xfrm>
            <a:off x="8747969" y="3348141"/>
            <a:ext cx="1979680" cy="2409497"/>
          </a:xfrm>
          <a:prstGeom prst="rect">
            <a:avLst/>
          </a:prstGeom>
        </p:spPr>
      </p:pic>
      <p:pic>
        <p:nvPicPr>
          <p:cNvPr id="19" name="Image 18">
            <a:extLst>
              <a:ext uri="{FF2B5EF4-FFF2-40B4-BE49-F238E27FC236}">
                <a16:creationId xmlns:a16="http://schemas.microsoft.com/office/drawing/2014/main" xmlns="" id="{C46D42BD-9F27-43E8-8876-F23686831F43}"/>
              </a:ext>
            </a:extLst>
          </p:cNvPr>
          <p:cNvPicPr>
            <a:picLocks noChangeAspect="1"/>
          </p:cNvPicPr>
          <p:nvPr/>
        </p:nvPicPr>
        <p:blipFill>
          <a:blip r:embed="rId5"/>
          <a:stretch>
            <a:fillRect/>
          </a:stretch>
        </p:blipFill>
        <p:spPr>
          <a:xfrm>
            <a:off x="8599324" y="2949982"/>
            <a:ext cx="342948" cy="724001"/>
          </a:xfrm>
          <a:prstGeom prst="rect">
            <a:avLst/>
          </a:prstGeom>
        </p:spPr>
      </p:pic>
      <p:pic>
        <p:nvPicPr>
          <p:cNvPr id="20" name="Image 19">
            <a:extLst>
              <a:ext uri="{FF2B5EF4-FFF2-40B4-BE49-F238E27FC236}">
                <a16:creationId xmlns:a16="http://schemas.microsoft.com/office/drawing/2014/main" xmlns="" id="{B383B3E7-29DA-41C1-A809-C2C20719FA04}"/>
              </a:ext>
            </a:extLst>
          </p:cNvPr>
          <p:cNvPicPr>
            <a:picLocks noChangeAspect="1"/>
          </p:cNvPicPr>
          <p:nvPr/>
        </p:nvPicPr>
        <p:blipFill>
          <a:blip r:embed="rId6"/>
          <a:stretch>
            <a:fillRect/>
          </a:stretch>
        </p:blipFill>
        <p:spPr>
          <a:xfrm>
            <a:off x="9506045" y="2449849"/>
            <a:ext cx="342948" cy="1000265"/>
          </a:xfrm>
          <a:prstGeom prst="rect">
            <a:avLst/>
          </a:prstGeom>
        </p:spPr>
      </p:pic>
      <p:pic>
        <p:nvPicPr>
          <p:cNvPr id="21" name="Image 20">
            <a:extLst>
              <a:ext uri="{FF2B5EF4-FFF2-40B4-BE49-F238E27FC236}">
                <a16:creationId xmlns:a16="http://schemas.microsoft.com/office/drawing/2014/main" xmlns="" id="{A70138C1-2137-435C-A6E8-36C04000B75C}"/>
              </a:ext>
            </a:extLst>
          </p:cNvPr>
          <p:cNvPicPr>
            <a:picLocks noChangeAspect="1"/>
          </p:cNvPicPr>
          <p:nvPr/>
        </p:nvPicPr>
        <p:blipFill>
          <a:blip r:embed="rId7"/>
          <a:stretch>
            <a:fillRect/>
          </a:stretch>
        </p:blipFill>
        <p:spPr>
          <a:xfrm>
            <a:off x="10395084" y="2864533"/>
            <a:ext cx="342948" cy="838317"/>
          </a:xfrm>
          <a:prstGeom prst="rect">
            <a:avLst/>
          </a:prstGeom>
        </p:spPr>
      </p:pic>
      <p:grpSp>
        <p:nvGrpSpPr>
          <p:cNvPr id="22" name="Groupe 22">
            <a:extLst>
              <a:ext uri="{FF2B5EF4-FFF2-40B4-BE49-F238E27FC236}">
                <a16:creationId xmlns:a16="http://schemas.microsoft.com/office/drawing/2014/main" xmlns="" id="{802C235C-C40F-4ACF-81F7-BDEAC05389CB}"/>
              </a:ext>
            </a:extLst>
          </p:cNvPr>
          <p:cNvGrpSpPr/>
          <p:nvPr/>
        </p:nvGrpSpPr>
        <p:grpSpPr>
          <a:xfrm>
            <a:off x="11193661" y="156383"/>
            <a:ext cx="797669" cy="216024"/>
            <a:chOff x="355962" y="6584350"/>
            <a:chExt cx="797669" cy="216024"/>
          </a:xfrm>
        </p:grpSpPr>
        <p:pic>
          <p:nvPicPr>
            <p:cNvPr id="23" name="Image 10" descr="logo-universite-de-lorraine-gris.png">
              <a:extLst>
                <a:ext uri="{FF2B5EF4-FFF2-40B4-BE49-F238E27FC236}">
                  <a16:creationId xmlns:a16="http://schemas.microsoft.com/office/drawing/2014/main" xmlns="" id="{4F77DDE0-4BDB-409A-9267-3EDB62622CE5}"/>
                </a:ext>
              </a:extLst>
            </p:cNvPr>
            <p:cNvPicPr>
              <a:picLocks noChangeAspect="1"/>
            </p:cNvPicPr>
            <p:nvPr/>
          </p:nvPicPr>
          <p:blipFill>
            <a:blip r:embed="rId8"/>
            <a:stretch>
              <a:fillRect/>
            </a:stretch>
          </p:blipFill>
          <p:spPr>
            <a:xfrm>
              <a:off x="355962" y="6584350"/>
              <a:ext cx="514286" cy="180000"/>
            </a:xfrm>
            <a:prstGeom prst="rect">
              <a:avLst/>
            </a:prstGeom>
          </p:spPr>
        </p:pic>
        <p:pic>
          <p:nvPicPr>
            <p:cNvPr id="24" name="Image 11">
              <a:extLst>
                <a:ext uri="{FF2B5EF4-FFF2-40B4-BE49-F238E27FC236}">
                  <a16:creationId xmlns:a16="http://schemas.microsoft.com/office/drawing/2014/main" xmlns="" id="{8D42A8DA-5DB9-4A33-811F-60128329BF0B}"/>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937607" y="6584350"/>
              <a:ext cx="216024" cy="216024"/>
            </a:xfrm>
            <a:prstGeom prst="rect">
              <a:avLst/>
            </a:prstGeom>
          </p:spPr>
        </p:pic>
      </p:grpSp>
    </p:spTree>
    <p:extLst>
      <p:ext uri="{BB962C8B-B14F-4D97-AF65-F5344CB8AC3E}">
        <p14:creationId xmlns:p14="http://schemas.microsoft.com/office/powerpoint/2010/main" val="3160032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P spid="16" grpId="0"/>
      <p:bldP spid="17"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13">
            <a:extLst>
              <a:ext uri="{FF2B5EF4-FFF2-40B4-BE49-F238E27FC236}">
                <a16:creationId xmlns:a16="http://schemas.microsoft.com/office/drawing/2014/main" xmlns="" id="{7E5B0E68-D749-4DF5-AFCE-E97256408680}"/>
              </a:ext>
            </a:extLst>
          </p:cNvPr>
          <p:cNvCxnSpPr>
            <a:cxnSpLocks/>
          </p:cNvCxnSpPr>
          <p:nvPr/>
        </p:nvCxnSpPr>
        <p:spPr>
          <a:xfrm>
            <a:off x="0" y="698411"/>
            <a:ext cx="12192000" cy="0"/>
          </a:xfrm>
          <a:prstGeom prst="line">
            <a:avLst/>
          </a:prstGeom>
          <a:ln w="28575">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4" name="Rectangle 3">
            <a:extLst>
              <a:ext uri="{FF2B5EF4-FFF2-40B4-BE49-F238E27FC236}">
                <a16:creationId xmlns:a16="http://schemas.microsoft.com/office/drawing/2014/main" xmlns="" id="{1AF1E314-A6A4-4F94-932C-81BFC4CE10D5}"/>
              </a:ext>
            </a:extLst>
          </p:cNvPr>
          <p:cNvSpPr/>
          <p:nvPr/>
        </p:nvSpPr>
        <p:spPr>
          <a:xfrm>
            <a:off x="2085041" y="3607322"/>
            <a:ext cx="4392488" cy="218521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Material modifications and improvements [1-2]:</a:t>
            </a:r>
          </a:p>
          <a:p>
            <a:endParaRPr lang="en-US" sz="800" dirty="0">
              <a:latin typeface="Times New Roman" panose="02020603050405020304" pitchFamily="18" charset="0"/>
              <a:cs typeface="Times New Roman" panose="02020603050405020304" pitchFamily="18" charset="0"/>
            </a:endParaRPr>
          </a:p>
          <a:p>
            <a:pPr marL="285750" indent="-285750">
              <a:buClr>
                <a:srgbClr val="C00000"/>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Fatigue properties</a:t>
            </a:r>
          </a:p>
          <a:p>
            <a:pPr marL="285750" indent="-285750">
              <a:buClr>
                <a:srgbClr val="C00000"/>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Hardening by strain hardening</a:t>
            </a:r>
          </a:p>
          <a:p>
            <a:pPr marL="285750" indent="-285750">
              <a:buClr>
                <a:srgbClr val="C00000"/>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Surface refinement of the microstructure</a:t>
            </a:r>
          </a:p>
          <a:p>
            <a:pPr marL="285750" indent="-285750">
              <a:buClr>
                <a:srgbClr val="C00000"/>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Residual stresses</a:t>
            </a:r>
          </a:p>
          <a:p>
            <a:pPr marL="285750" indent="-285750">
              <a:buClr>
                <a:srgbClr val="C00000"/>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Wear resistance</a:t>
            </a:r>
          </a:p>
          <a:p>
            <a:pPr marL="285750" indent="-285750">
              <a:buClr>
                <a:srgbClr val="C00000"/>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Good surface finish</a:t>
            </a:r>
          </a:p>
          <a:p>
            <a:pPr marL="285750" indent="-285750">
              <a:buClr>
                <a:srgbClr val="C00000"/>
              </a:buClr>
              <a:buFont typeface="Wingdings" panose="05000000000000000000" pitchFamily="2" charset="2"/>
              <a:buChar char="Ø"/>
            </a:pPr>
            <a:r>
              <a:rPr lang="en-US" sz="1600" dirty="0">
                <a:latin typeface="Times New Roman" panose="02020603050405020304" pitchFamily="18" charset="0"/>
                <a:cs typeface="Times New Roman" panose="02020603050405020304" pitchFamily="18" charset="0"/>
              </a:rPr>
              <a:t>Roughness</a:t>
            </a:r>
            <a:endParaRPr lang="en-GB" sz="1600" dirty="0">
              <a:latin typeface="Times New Roman" panose="02020603050405020304" pitchFamily="18" charset="0"/>
              <a:cs typeface="Times New Roman" panose="02020603050405020304" pitchFamily="18" charset="0"/>
            </a:endParaRPr>
          </a:p>
        </p:txBody>
      </p:sp>
      <p:grpSp>
        <p:nvGrpSpPr>
          <p:cNvPr id="5" name="Groupe 4">
            <a:extLst>
              <a:ext uri="{FF2B5EF4-FFF2-40B4-BE49-F238E27FC236}">
                <a16:creationId xmlns:a16="http://schemas.microsoft.com/office/drawing/2014/main" xmlns="" id="{4DA2730F-14F0-42F8-ACA4-AE9CE2EB232A}"/>
              </a:ext>
            </a:extLst>
          </p:cNvPr>
          <p:cNvGrpSpPr/>
          <p:nvPr/>
        </p:nvGrpSpPr>
        <p:grpSpPr>
          <a:xfrm>
            <a:off x="1859579" y="718039"/>
            <a:ext cx="8472842" cy="1806866"/>
            <a:chOff x="175129" y="904043"/>
            <a:chExt cx="8472842" cy="1806866"/>
          </a:xfrm>
        </p:grpSpPr>
        <p:pic>
          <p:nvPicPr>
            <p:cNvPr id="6" name="Picture 2" descr="F:\1-Stage - Mécanique Matériaux\3-Characterization SEM-Essais\750cycles\SEM-EDS-Trace\Surface-SEM-Trace\Ti6Al4V-AP\Ti6Al4V-AP-Trace-750cycles05.tif">
              <a:extLst>
                <a:ext uri="{FF2B5EF4-FFF2-40B4-BE49-F238E27FC236}">
                  <a16:creationId xmlns:a16="http://schemas.microsoft.com/office/drawing/2014/main" xmlns="" id="{7DC22617-B3F8-42C3-991F-37E7E9A51F01}"/>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20000" contrast="-40000"/>
                      </a14:imgEffect>
                    </a14:imgLayer>
                  </a14:imgProps>
                </a:ext>
              </a:extLst>
            </a:blip>
            <a:srcRect/>
            <a:stretch>
              <a:fillRect/>
            </a:stretch>
          </p:blipFill>
          <p:spPr bwMode="auto">
            <a:xfrm>
              <a:off x="6790583" y="1071646"/>
              <a:ext cx="1857388" cy="1393042"/>
            </a:xfrm>
            <a:prstGeom prst="rect">
              <a:avLst/>
            </a:prstGeom>
            <a:noFill/>
          </p:spPr>
        </p:pic>
        <p:sp>
          <p:nvSpPr>
            <p:cNvPr id="7" name="Flecha derecha 21">
              <a:extLst>
                <a:ext uri="{FF2B5EF4-FFF2-40B4-BE49-F238E27FC236}">
                  <a16:creationId xmlns:a16="http://schemas.microsoft.com/office/drawing/2014/main" xmlns="" id="{3935B7B2-7396-4626-AFA9-B2EFA7328195}"/>
                </a:ext>
              </a:extLst>
            </p:cNvPr>
            <p:cNvSpPr/>
            <p:nvPr/>
          </p:nvSpPr>
          <p:spPr>
            <a:xfrm>
              <a:off x="6244021" y="1697449"/>
              <a:ext cx="257711" cy="14737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lecha derecha 11">
              <a:extLst>
                <a:ext uri="{FF2B5EF4-FFF2-40B4-BE49-F238E27FC236}">
                  <a16:creationId xmlns:a16="http://schemas.microsoft.com/office/drawing/2014/main" xmlns="" id="{939BD9A5-BEBA-4A8E-B947-45E35E7AA0C6}"/>
                </a:ext>
              </a:extLst>
            </p:cNvPr>
            <p:cNvSpPr/>
            <p:nvPr/>
          </p:nvSpPr>
          <p:spPr>
            <a:xfrm>
              <a:off x="2998815" y="1697449"/>
              <a:ext cx="257711" cy="147375"/>
            </a:xfrm>
            <a:prstGeom prst="rightArrow">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xmlns="" id="{48C80E7E-C00E-4D27-A590-F236F38BE778}"/>
                </a:ext>
              </a:extLst>
            </p:cNvPr>
            <p:cNvSpPr/>
            <p:nvPr/>
          </p:nvSpPr>
          <p:spPr>
            <a:xfrm>
              <a:off x="403925" y="1048059"/>
              <a:ext cx="2288360" cy="923330"/>
            </a:xfrm>
            <a:prstGeom prst="rect">
              <a:avLst/>
            </a:prstGeom>
          </p:spPr>
          <p:txBody>
            <a:bodyPr wrap="square">
              <a:spAutoFit/>
            </a:bodyPr>
            <a:lstStyle/>
            <a:p>
              <a:pPr algn="ctr"/>
              <a:r>
                <a:rPr lang="en-GB" b="1" dirty="0"/>
                <a:t>SMAT</a:t>
              </a:r>
            </a:p>
            <a:p>
              <a:pPr algn="ctr"/>
              <a:r>
                <a:rPr lang="en-GB" b="1" dirty="0"/>
                <a:t>(Surface Mechanical Attrition Treatment)</a:t>
              </a:r>
              <a:endParaRPr lang="fr-FR" b="1" dirty="0"/>
            </a:p>
          </p:txBody>
        </p:sp>
        <p:pic>
          <p:nvPicPr>
            <p:cNvPr id="10" name="Imagen 5">
              <a:extLst>
                <a:ext uri="{FF2B5EF4-FFF2-40B4-BE49-F238E27FC236}">
                  <a16:creationId xmlns:a16="http://schemas.microsoft.com/office/drawing/2014/main" xmlns="" id="{4024464B-5B79-45A6-99C7-8BE0E7EBBBFE}"/>
                </a:ext>
              </a:extLst>
            </p:cNvPr>
            <p:cNvPicPr>
              <a:picLocks noChangeAspect="1"/>
            </p:cNvPicPr>
            <p:nvPr/>
          </p:nvPicPr>
          <p:blipFill rotWithShape="1">
            <a:blip r:embed="rId4"/>
            <a:srcRect l="57649" t="17710" b="8845"/>
            <a:stretch/>
          </p:blipFill>
          <p:spPr>
            <a:xfrm>
              <a:off x="3563056" y="904043"/>
              <a:ext cx="2392114" cy="1804878"/>
            </a:xfrm>
            <a:prstGeom prst="rect">
              <a:avLst/>
            </a:prstGeom>
          </p:spPr>
        </p:pic>
        <p:sp>
          <p:nvSpPr>
            <p:cNvPr id="11" name="CuadroTexto 18">
              <a:extLst>
                <a:ext uri="{FF2B5EF4-FFF2-40B4-BE49-F238E27FC236}">
                  <a16:creationId xmlns:a16="http://schemas.microsoft.com/office/drawing/2014/main" xmlns="" id="{C32AFC6E-A670-49C7-9D7C-6880F0E32208}"/>
                </a:ext>
              </a:extLst>
            </p:cNvPr>
            <p:cNvSpPr txBox="1"/>
            <p:nvPr/>
          </p:nvSpPr>
          <p:spPr>
            <a:xfrm>
              <a:off x="4976637" y="2464688"/>
              <a:ext cx="392145" cy="246221"/>
            </a:xfrm>
            <a:prstGeom prst="rect">
              <a:avLst/>
            </a:prstGeom>
            <a:noFill/>
          </p:spPr>
          <p:txBody>
            <a:bodyPr wrap="square">
              <a:spAutoFit/>
            </a:bodyPr>
            <a:lstStyle/>
            <a:p>
              <a:r>
                <a:rPr lang="en-GB" sz="1000" dirty="0"/>
                <a:t>[4]</a:t>
              </a:r>
            </a:p>
          </p:txBody>
        </p:sp>
        <p:sp>
          <p:nvSpPr>
            <p:cNvPr id="12" name="Rectangle 11">
              <a:extLst>
                <a:ext uri="{FF2B5EF4-FFF2-40B4-BE49-F238E27FC236}">
                  <a16:creationId xmlns:a16="http://schemas.microsoft.com/office/drawing/2014/main" xmlns="" id="{DFF5D1E7-EA23-430C-9366-CB24E5974573}"/>
                </a:ext>
              </a:extLst>
            </p:cNvPr>
            <p:cNvSpPr/>
            <p:nvPr/>
          </p:nvSpPr>
          <p:spPr>
            <a:xfrm>
              <a:off x="175129" y="1984163"/>
              <a:ext cx="2745951" cy="709416"/>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b="1" i="1" dirty="0">
                  <a:solidFill>
                    <a:schemeClr val="tx1"/>
                  </a:solidFill>
                </a:rPr>
                <a:t>also called</a:t>
              </a:r>
            </a:p>
            <a:p>
              <a:pPr algn="ctr"/>
              <a:r>
                <a:rPr lang="en-GB" b="1" dirty="0">
                  <a:solidFill>
                    <a:schemeClr val="tx1"/>
                  </a:solidFill>
                </a:rPr>
                <a:t>Ultrasonic Shot Peening </a:t>
              </a:r>
            </a:p>
            <a:p>
              <a:pPr algn="ctr"/>
              <a:r>
                <a:rPr lang="en-GB" b="1" dirty="0">
                  <a:solidFill>
                    <a:schemeClr val="tx1"/>
                  </a:solidFill>
                </a:rPr>
                <a:t>(USP, USSP)</a:t>
              </a:r>
            </a:p>
          </p:txBody>
        </p:sp>
      </p:grpSp>
      <p:sp>
        <p:nvSpPr>
          <p:cNvPr id="13" name="ZoneTexte 12">
            <a:extLst>
              <a:ext uri="{FF2B5EF4-FFF2-40B4-BE49-F238E27FC236}">
                <a16:creationId xmlns:a16="http://schemas.microsoft.com/office/drawing/2014/main" xmlns="" id="{8ED03468-395A-43BE-99D5-7B830DC6979F}"/>
              </a:ext>
            </a:extLst>
          </p:cNvPr>
          <p:cNvSpPr txBox="1"/>
          <p:nvPr/>
        </p:nvSpPr>
        <p:spPr>
          <a:xfrm>
            <a:off x="2085041" y="2714101"/>
            <a:ext cx="3876721" cy="830997"/>
          </a:xfrm>
          <a:prstGeom prst="rect">
            <a:avLst/>
          </a:prstGeom>
          <a:noFill/>
        </p:spPr>
        <p:txBody>
          <a:bodyPr wrap="square" rtlCol="0">
            <a:spAutoFit/>
          </a:bodyPr>
          <a:lstStyle/>
          <a:p>
            <a:r>
              <a:rPr lang="en-US" sz="1600" dirty="0">
                <a:latin typeface="Times New Roman" panose="02020603050405020304" pitchFamily="18" charset="0"/>
                <a:cs typeface="Times New Roman" panose="02020603050405020304" pitchFamily="18" charset="0"/>
              </a:rPr>
              <a:t>Surface treatment that changes the structure by mechanical deformation, due to the high energy impact of spherical balls  </a:t>
            </a:r>
            <a:r>
              <a:rPr lang="fr-FR" sz="1600" dirty="0">
                <a:latin typeface="Times New Roman" panose="02020603050405020304" pitchFamily="18" charset="0"/>
                <a:cs typeface="Times New Roman" panose="02020603050405020304" pitchFamily="18" charset="0"/>
              </a:rPr>
              <a:t>(Ø&gt;1 mm</a:t>
            </a:r>
            <a:r>
              <a:rPr lang="en-US" sz="1600" dirty="0">
                <a:latin typeface="Times New Roman" panose="02020603050405020304" pitchFamily="18" charset="0"/>
                <a:cs typeface="Times New Roman" panose="02020603050405020304" pitchFamily="18" charset="0"/>
              </a:rPr>
              <a:t>)</a:t>
            </a:r>
            <a:endParaRPr lang="fr-FR" sz="1600" dirty="0">
              <a:latin typeface="Times New Roman" panose="02020603050405020304" pitchFamily="18" charset="0"/>
              <a:cs typeface="Times New Roman" panose="02020603050405020304" pitchFamily="18" charset="0"/>
            </a:endParaRPr>
          </a:p>
        </p:txBody>
      </p:sp>
      <p:sp>
        <p:nvSpPr>
          <p:cNvPr id="14" name="Título 8">
            <a:extLst>
              <a:ext uri="{FF2B5EF4-FFF2-40B4-BE49-F238E27FC236}">
                <a16:creationId xmlns:a16="http://schemas.microsoft.com/office/drawing/2014/main" xmlns="" id="{BD2E39E0-3C85-478E-A238-50D4D6E016AD}"/>
              </a:ext>
            </a:extLst>
          </p:cNvPr>
          <p:cNvSpPr txBox="1">
            <a:spLocks/>
          </p:cNvSpPr>
          <p:nvPr/>
        </p:nvSpPr>
        <p:spPr>
          <a:xfrm>
            <a:off x="1627088" y="98224"/>
            <a:ext cx="9144000" cy="523220"/>
          </a:xfrm>
          <a:prstGeom prst="rect">
            <a:avLst/>
          </a:prstGeom>
          <a:noFill/>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b="1" dirty="0">
                <a:solidFill>
                  <a:schemeClr val="bg1">
                    <a:lumMod val="50000"/>
                  </a:schemeClr>
                </a:solidFill>
                <a:latin typeface="+mn-lt"/>
                <a:ea typeface="+mn-ea"/>
                <a:cs typeface="+mn-cs"/>
              </a:rPr>
              <a:t>SMAT</a:t>
            </a:r>
          </a:p>
        </p:txBody>
      </p:sp>
      <p:sp>
        <p:nvSpPr>
          <p:cNvPr id="15" name="CuadroTexto 17">
            <a:extLst>
              <a:ext uri="{FF2B5EF4-FFF2-40B4-BE49-F238E27FC236}">
                <a16:creationId xmlns:a16="http://schemas.microsoft.com/office/drawing/2014/main" xmlns="" id="{189FEF38-A055-4B04-AD0D-99A9847547F3}"/>
              </a:ext>
            </a:extLst>
          </p:cNvPr>
          <p:cNvSpPr txBox="1"/>
          <p:nvPr/>
        </p:nvSpPr>
        <p:spPr>
          <a:xfrm>
            <a:off x="0" y="5995945"/>
            <a:ext cx="9073008" cy="830997"/>
          </a:xfrm>
          <a:prstGeom prst="rect">
            <a:avLst/>
          </a:prstGeom>
          <a:noFill/>
        </p:spPr>
        <p:txBody>
          <a:bodyPr wrap="square">
            <a:spAutoFit/>
          </a:bodyPr>
          <a:lstStyle/>
          <a:p>
            <a:pPr algn="l"/>
            <a:r>
              <a:rPr lang="es-ES" sz="1200" i="1" dirty="0"/>
              <a:t>[1] </a:t>
            </a:r>
            <a:r>
              <a:rPr lang="es-ES" sz="1200" i="1" dirty="0" err="1"/>
              <a:t>Maurel</a:t>
            </a:r>
            <a:r>
              <a:rPr lang="es-ES" sz="1200" i="1" dirty="0"/>
              <a:t>, Weiss, </a:t>
            </a:r>
            <a:r>
              <a:rPr lang="es-ES" sz="1200" i="1" dirty="0" err="1"/>
              <a:t>Bocher</a:t>
            </a:r>
            <a:r>
              <a:rPr lang="es-ES" sz="1200" i="1" dirty="0"/>
              <a:t>, </a:t>
            </a:r>
            <a:r>
              <a:rPr lang="es-ES" sz="1200" i="1" dirty="0" err="1"/>
              <a:t>Grosdidier</a:t>
            </a:r>
            <a:r>
              <a:rPr lang="es-ES" sz="1200" i="1" dirty="0"/>
              <a:t>. </a:t>
            </a:r>
            <a:r>
              <a:rPr lang="es-ES" sz="1200" i="1" dirty="0" err="1"/>
              <a:t>Materials</a:t>
            </a:r>
            <a:r>
              <a:rPr lang="es-ES" sz="1200" i="1" dirty="0"/>
              <a:t> </a:t>
            </a:r>
            <a:r>
              <a:rPr lang="es-ES" sz="1200" i="1" dirty="0" err="1"/>
              <a:t>Science</a:t>
            </a:r>
            <a:r>
              <a:rPr lang="es-ES" sz="1200" i="1" dirty="0"/>
              <a:t> &amp; </a:t>
            </a:r>
            <a:r>
              <a:rPr lang="es-ES" sz="1200" i="1" dirty="0" err="1"/>
              <a:t>ENgineering</a:t>
            </a:r>
            <a:r>
              <a:rPr lang="es-ES" sz="1200" i="1" dirty="0"/>
              <a:t>, A 803 (2021</a:t>
            </a:r>
            <a:r>
              <a:rPr lang="en-US" sz="1200" i="1" dirty="0"/>
              <a:t>)</a:t>
            </a:r>
          </a:p>
          <a:p>
            <a:pPr algn="l"/>
            <a:r>
              <a:rPr lang="en-US" sz="1200" i="1" dirty="0"/>
              <a:t>[2] </a:t>
            </a:r>
            <a:r>
              <a:rPr lang="en-US" sz="1200" i="1" dirty="0" err="1"/>
              <a:t>Dureau</a:t>
            </a:r>
            <a:r>
              <a:rPr lang="en-US" sz="1200" i="1" dirty="0"/>
              <a:t>, </a:t>
            </a:r>
            <a:r>
              <a:rPr lang="en-US" sz="1200" i="1" dirty="0" err="1"/>
              <a:t>Grosdidier</a:t>
            </a:r>
            <a:r>
              <a:rPr lang="en-US" sz="1200" i="1" dirty="0"/>
              <a:t>, et al. Metals 10(1) (2020)</a:t>
            </a:r>
          </a:p>
          <a:p>
            <a:r>
              <a:rPr lang="es-ES" sz="1200" i="1" dirty="0"/>
              <a:t>[3] </a:t>
            </a:r>
            <a:r>
              <a:rPr lang="fr-FR" sz="1200" dirty="0"/>
              <a:t>https://toyoseiko.co.jp/en/product/ultrasonic-shotpeening-equipment/</a:t>
            </a:r>
          </a:p>
          <a:p>
            <a:r>
              <a:rPr lang="en-US" sz="1200" i="1" dirty="0"/>
              <a:t>[4] </a:t>
            </a:r>
            <a:r>
              <a:rPr lang="en-US" sz="1200" i="1" dirty="0" err="1"/>
              <a:t>K.Lu</a:t>
            </a:r>
            <a:r>
              <a:rPr lang="en-US" sz="1200" i="1" dirty="0"/>
              <a:t>, </a:t>
            </a:r>
            <a:r>
              <a:rPr lang="en-US" sz="1200" i="1" dirty="0" err="1"/>
              <a:t>J.Lu</a:t>
            </a:r>
            <a:r>
              <a:rPr lang="en-US" sz="1200" i="1" dirty="0"/>
              <a:t>. Materials Science and Engineering: A, 375-377</a:t>
            </a:r>
            <a:r>
              <a:rPr lang="en-US" sz="1200" dirty="0"/>
              <a:t> (2004)</a:t>
            </a:r>
            <a:endParaRPr lang="fr-FR" sz="1200" dirty="0"/>
          </a:p>
        </p:txBody>
      </p:sp>
      <p:pic>
        <p:nvPicPr>
          <p:cNvPr id="16" name="Picture 2">
            <a:extLst>
              <a:ext uri="{FF2B5EF4-FFF2-40B4-BE49-F238E27FC236}">
                <a16:creationId xmlns:a16="http://schemas.microsoft.com/office/drawing/2014/main" xmlns="" id="{A7066BD0-D7C1-4D49-B89F-A55F10F105D6}"/>
              </a:ext>
            </a:extLst>
          </p:cNvPr>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99326" y="102838"/>
            <a:ext cx="1360403" cy="47764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17" name="Grupo 4">
            <a:extLst>
              <a:ext uri="{FF2B5EF4-FFF2-40B4-BE49-F238E27FC236}">
                <a16:creationId xmlns:a16="http://schemas.microsoft.com/office/drawing/2014/main" xmlns="" id="{54D0541F-ABAA-47BA-A209-207F644CA543}"/>
              </a:ext>
            </a:extLst>
          </p:cNvPr>
          <p:cNvGrpSpPr/>
          <p:nvPr/>
        </p:nvGrpSpPr>
        <p:grpSpPr>
          <a:xfrm>
            <a:off x="7218414" y="2963178"/>
            <a:ext cx="3337158" cy="3136622"/>
            <a:chOff x="4686153" y="2924944"/>
            <a:chExt cx="3337158" cy="3136622"/>
          </a:xfrm>
        </p:grpSpPr>
        <p:sp>
          <p:nvSpPr>
            <p:cNvPr id="18" name="CuadroTexto 29">
              <a:extLst>
                <a:ext uri="{FF2B5EF4-FFF2-40B4-BE49-F238E27FC236}">
                  <a16:creationId xmlns:a16="http://schemas.microsoft.com/office/drawing/2014/main" xmlns="" id="{92BA34F6-6A76-4DE7-9960-50434C4DE76E}"/>
                </a:ext>
              </a:extLst>
            </p:cNvPr>
            <p:cNvSpPr txBox="1"/>
            <p:nvPr/>
          </p:nvSpPr>
          <p:spPr>
            <a:xfrm>
              <a:off x="7663271" y="5815345"/>
              <a:ext cx="360040" cy="246221"/>
            </a:xfrm>
            <a:prstGeom prst="rect">
              <a:avLst/>
            </a:prstGeom>
            <a:noFill/>
          </p:spPr>
          <p:txBody>
            <a:bodyPr wrap="square">
              <a:spAutoFit/>
            </a:bodyPr>
            <a:lstStyle/>
            <a:p>
              <a:r>
                <a:rPr lang="es-ES" sz="1000" dirty="0"/>
                <a:t>[3] </a:t>
              </a:r>
              <a:endParaRPr lang="en-GB" sz="1000" dirty="0"/>
            </a:p>
          </p:txBody>
        </p:sp>
        <p:pic>
          <p:nvPicPr>
            <p:cNvPr id="19" name="Image 8">
              <a:extLst>
                <a:ext uri="{FF2B5EF4-FFF2-40B4-BE49-F238E27FC236}">
                  <a16:creationId xmlns:a16="http://schemas.microsoft.com/office/drawing/2014/main" xmlns="" id="{739C9732-554F-48F2-A8D2-1EB8E50C521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86153" y="2924944"/>
              <a:ext cx="3279305" cy="2916526"/>
            </a:xfrm>
            <a:prstGeom prst="rect">
              <a:avLst/>
            </a:prstGeom>
            <a:ln>
              <a:solidFill>
                <a:schemeClr val="tx1"/>
              </a:solidFill>
            </a:ln>
          </p:spPr>
        </p:pic>
      </p:grpSp>
      <p:grpSp>
        <p:nvGrpSpPr>
          <p:cNvPr id="20" name="Groupe 22">
            <a:extLst>
              <a:ext uri="{FF2B5EF4-FFF2-40B4-BE49-F238E27FC236}">
                <a16:creationId xmlns:a16="http://schemas.microsoft.com/office/drawing/2014/main" xmlns="" id="{796A303F-70D1-4C7A-BEEE-A721588A5006}"/>
              </a:ext>
            </a:extLst>
          </p:cNvPr>
          <p:cNvGrpSpPr/>
          <p:nvPr/>
        </p:nvGrpSpPr>
        <p:grpSpPr>
          <a:xfrm>
            <a:off x="11195005" y="147028"/>
            <a:ext cx="797669" cy="216024"/>
            <a:chOff x="355962" y="6584350"/>
            <a:chExt cx="797669" cy="216024"/>
          </a:xfrm>
        </p:grpSpPr>
        <p:pic>
          <p:nvPicPr>
            <p:cNvPr id="21" name="Image 10" descr="logo-universite-de-lorraine-gris.png">
              <a:extLst>
                <a:ext uri="{FF2B5EF4-FFF2-40B4-BE49-F238E27FC236}">
                  <a16:creationId xmlns:a16="http://schemas.microsoft.com/office/drawing/2014/main" xmlns="" id="{9AED8277-93F1-4A5D-BE84-E81DFDBE4D14}"/>
                </a:ext>
              </a:extLst>
            </p:cNvPr>
            <p:cNvPicPr>
              <a:picLocks noChangeAspect="1"/>
            </p:cNvPicPr>
            <p:nvPr/>
          </p:nvPicPr>
          <p:blipFill>
            <a:blip r:embed="rId7"/>
            <a:stretch>
              <a:fillRect/>
            </a:stretch>
          </p:blipFill>
          <p:spPr>
            <a:xfrm>
              <a:off x="355962" y="6584350"/>
              <a:ext cx="514286" cy="180000"/>
            </a:xfrm>
            <a:prstGeom prst="rect">
              <a:avLst/>
            </a:prstGeom>
          </p:spPr>
        </p:pic>
        <p:pic>
          <p:nvPicPr>
            <p:cNvPr id="22" name="Image 11">
              <a:extLst>
                <a:ext uri="{FF2B5EF4-FFF2-40B4-BE49-F238E27FC236}">
                  <a16:creationId xmlns:a16="http://schemas.microsoft.com/office/drawing/2014/main" xmlns="" id="{4C397AAA-C9F3-4AD5-ADDC-D8FB83CFD0E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37607" y="6584350"/>
              <a:ext cx="216024" cy="216024"/>
            </a:xfrm>
            <a:prstGeom prst="rect">
              <a:avLst/>
            </a:prstGeom>
          </p:spPr>
        </p:pic>
      </p:grpSp>
    </p:spTree>
    <p:extLst>
      <p:ext uri="{BB962C8B-B14F-4D97-AF65-F5344CB8AC3E}">
        <p14:creationId xmlns:p14="http://schemas.microsoft.com/office/powerpoint/2010/main" val="1199776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Conector recto 13">
            <a:extLst>
              <a:ext uri="{FF2B5EF4-FFF2-40B4-BE49-F238E27FC236}">
                <a16:creationId xmlns:a16="http://schemas.microsoft.com/office/drawing/2014/main" xmlns="" id="{3EF51B45-93BE-4892-A0F6-BCF0B3D0132E}"/>
              </a:ext>
            </a:extLst>
          </p:cNvPr>
          <p:cNvCxnSpPr/>
          <p:nvPr/>
        </p:nvCxnSpPr>
        <p:spPr>
          <a:xfrm>
            <a:off x="1499616" y="692696"/>
            <a:ext cx="9180512" cy="0"/>
          </a:xfrm>
          <a:prstGeom prst="line">
            <a:avLst/>
          </a:prstGeom>
          <a:ln w="28575">
            <a:solidFill>
              <a:schemeClr val="bg1">
                <a:lumMod val="50000"/>
              </a:schemeClr>
            </a:solidFill>
          </a:ln>
        </p:spPr>
        <p:style>
          <a:lnRef idx="1">
            <a:schemeClr val="accent6"/>
          </a:lnRef>
          <a:fillRef idx="0">
            <a:schemeClr val="accent6"/>
          </a:fillRef>
          <a:effectRef idx="0">
            <a:schemeClr val="accent6"/>
          </a:effectRef>
          <a:fontRef idx="minor">
            <a:schemeClr val="tx1"/>
          </a:fontRef>
        </p:style>
      </p:cxnSp>
      <p:sp>
        <p:nvSpPr>
          <p:cNvPr id="4" name="Título 8">
            <a:extLst>
              <a:ext uri="{FF2B5EF4-FFF2-40B4-BE49-F238E27FC236}">
                <a16:creationId xmlns:a16="http://schemas.microsoft.com/office/drawing/2014/main" xmlns="" id="{57329B79-968C-45D3-8BD8-9B1231E48A63}"/>
              </a:ext>
            </a:extLst>
          </p:cNvPr>
          <p:cNvSpPr txBox="1">
            <a:spLocks/>
          </p:cNvSpPr>
          <p:nvPr/>
        </p:nvSpPr>
        <p:spPr>
          <a:xfrm>
            <a:off x="1499616" y="92509"/>
            <a:ext cx="9144000" cy="523220"/>
          </a:xfrm>
          <a:prstGeom prst="rect">
            <a:avLst/>
          </a:prstGeom>
          <a:noFill/>
        </p:spPr>
        <p:txBody>
          <a:bodyPr vert="horz" wrap="square" lIns="91440" tIns="45720" rIns="91440" bIns="45720" rtlCol="0" anchor="ctr">
            <a:sp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GB" sz="2800" b="1" dirty="0">
                <a:solidFill>
                  <a:schemeClr val="bg1">
                    <a:lumMod val="50000"/>
                  </a:schemeClr>
                </a:solidFill>
                <a:latin typeface="+mn-lt"/>
                <a:ea typeface="+mn-ea"/>
                <a:cs typeface="+mn-cs"/>
              </a:rPr>
              <a:t>RÉSULTATS</a:t>
            </a:r>
          </a:p>
        </p:txBody>
      </p:sp>
      <p:pic>
        <p:nvPicPr>
          <p:cNvPr id="5" name="Picture 2">
            <a:extLst>
              <a:ext uri="{FF2B5EF4-FFF2-40B4-BE49-F238E27FC236}">
                <a16:creationId xmlns:a16="http://schemas.microsoft.com/office/drawing/2014/main" xmlns="" id="{EF9262F6-7190-473C-A542-9E2D4EE538E0}"/>
              </a:ext>
            </a:extLst>
          </p:cNvPr>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38558" y="71033"/>
            <a:ext cx="1360403" cy="477647"/>
          </a:xfrm>
          <a:prstGeom prst="rect">
            <a:avLst/>
          </a:prstGeom>
          <a:noFill/>
          <a:ln>
            <a:noFill/>
          </a:ln>
          <a:effectLst/>
          <a:extLst>
            <a:ext uri="{909E8E84-426E-40DD-AFC4-6F175D3DCCD1}">
              <a14:hiddenFill xmlns:a14="http://schemas.microsoft.com/office/drawing/2010/main">
                <a:solidFill>
                  <a:srgbClr val="5B9BD5"/>
                </a:solidFill>
              </a14:hiddenFill>
            </a:ext>
            <a:ext uri="{91240B29-F687-4F45-9708-019B960494DF}">
              <a14:hiddenLine xmlns:a14="http://schemas.microsoft.com/office/drawing/2010/main" w="2540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000000"/>
                  </a:outerShdw>
                </a:effectLst>
              </a14:hiddenEffects>
            </a:ext>
          </a:extLst>
        </p:spPr>
      </p:pic>
      <p:grpSp>
        <p:nvGrpSpPr>
          <p:cNvPr id="6" name="Groupe 22">
            <a:extLst>
              <a:ext uri="{FF2B5EF4-FFF2-40B4-BE49-F238E27FC236}">
                <a16:creationId xmlns:a16="http://schemas.microsoft.com/office/drawing/2014/main" xmlns="" id="{09E8B7F2-4B19-4215-9127-3E84614715A7}"/>
              </a:ext>
            </a:extLst>
          </p:cNvPr>
          <p:cNvGrpSpPr/>
          <p:nvPr/>
        </p:nvGrpSpPr>
        <p:grpSpPr>
          <a:xfrm>
            <a:off x="9666435" y="200214"/>
            <a:ext cx="797669" cy="216024"/>
            <a:chOff x="355962" y="6584350"/>
            <a:chExt cx="797669" cy="216024"/>
          </a:xfrm>
        </p:grpSpPr>
        <p:pic>
          <p:nvPicPr>
            <p:cNvPr id="7" name="Image 10" descr="logo-universite-de-lorraine-gris.png">
              <a:extLst>
                <a:ext uri="{FF2B5EF4-FFF2-40B4-BE49-F238E27FC236}">
                  <a16:creationId xmlns:a16="http://schemas.microsoft.com/office/drawing/2014/main" xmlns="" id="{FB31ECA9-725E-4D62-8748-6E3982493A5B}"/>
                </a:ext>
              </a:extLst>
            </p:cNvPr>
            <p:cNvPicPr>
              <a:picLocks noChangeAspect="1"/>
            </p:cNvPicPr>
            <p:nvPr/>
          </p:nvPicPr>
          <p:blipFill>
            <a:blip r:embed="rId3"/>
            <a:stretch>
              <a:fillRect/>
            </a:stretch>
          </p:blipFill>
          <p:spPr>
            <a:xfrm>
              <a:off x="355962" y="6584350"/>
              <a:ext cx="514286" cy="180000"/>
            </a:xfrm>
            <a:prstGeom prst="rect">
              <a:avLst/>
            </a:prstGeom>
          </p:spPr>
        </p:pic>
        <p:pic>
          <p:nvPicPr>
            <p:cNvPr id="8" name="Image 11">
              <a:extLst>
                <a:ext uri="{FF2B5EF4-FFF2-40B4-BE49-F238E27FC236}">
                  <a16:creationId xmlns:a16="http://schemas.microsoft.com/office/drawing/2014/main" xmlns="" id="{556BEBFA-F9CD-46D5-BA33-CD0D2A729F5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37607" y="6584350"/>
              <a:ext cx="216024" cy="216024"/>
            </a:xfrm>
            <a:prstGeom prst="rect">
              <a:avLst/>
            </a:prstGeom>
          </p:spPr>
        </p:pic>
      </p:grpSp>
      <p:pic>
        <p:nvPicPr>
          <p:cNvPr id="9" name="Image 1">
            <a:extLst>
              <a:ext uri="{FF2B5EF4-FFF2-40B4-BE49-F238E27FC236}">
                <a16:creationId xmlns:a16="http://schemas.microsoft.com/office/drawing/2014/main" xmlns="" id="{E22CB865-44A4-4DB5-9512-AC0945AE6DE8}"/>
              </a:ext>
            </a:extLst>
          </p:cNvPr>
          <p:cNvPicPr>
            <a:picLocks noChangeAspect="1"/>
          </p:cNvPicPr>
          <p:nvPr/>
        </p:nvPicPr>
        <p:blipFill>
          <a:blip r:embed="rId5"/>
          <a:stretch>
            <a:fillRect/>
          </a:stretch>
        </p:blipFill>
        <p:spPr>
          <a:xfrm>
            <a:off x="1499616" y="658840"/>
            <a:ext cx="8100391" cy="6199160"/>
          </a:xfrm>
          <a:prstGeom prst="rect">
            <a:avLst/>
          </a:prstGeom>
        </p:spPr>
      </p:pic>
      <p:grpSp>
        <p:nvGrpSpPr>
          <p:cNvPr id="10" name="Grupo 11">
            <a:extLst>
              <a:ext uri="{FF2B5EF4-FFF2-40B4-BE49-F238E27FC236}">
                <a16:creationId xmlns:a16="http://schemas.microsoft.com/office/drawing/2014/main" xmlns="" id="{58231B84-4A94-4002-97E7-C9852C6C2F1F}"/>
              </a:ext>
            </a:extLst>
          </p:cNvPr>
          <p:cNvGrpSpPr/>
          <p:nvPr/>
        </p:nvGrpSpPr>
        <p:grpSpPr>
          <a:xfrm>
            <a:off x="8613648" y="836712"/>
            <a:ext cx="2078736" cy="4945353"/>
            <a:chOff x="7256824" y="897415"/>
            <a:chExt cx="2078736" cy="4945353"/>
          </a:xfrm>
        </p:grpSpPr>
        <p:sp>
          <p:nvSpPr>
            <p:cNvPr id="11" name="ZoneTexte 2">
              <a:extLst>
                <a:ext uri="{FF2B5EF4-FFF2-40B4-BE49-F238E27FC236}">
                  <a16:creationId xmlns:a16="http://schemas.microsoft.com/office/drawing/2014/main" xmlns="" id="{CADBF944-2E3B-4083-850E-A9BC35CE07F4}"/>
                </a:ext>
              </a:extLst>
            </p:cNvPr>
            <p:cNvSpPr txBox="1"/>
            <p:nvPr/>
          </p:nvSpPr>
          <p:spPr>
            <a:xfrm>
              <a:off x="7522001" y="897415"/>
              <a:ext cx="1650902" cy="369332"/>
            </a:xfrm>
            <a:prstGeom prst="rect">
              <a:avLst/>
            </a:prstGeom>
            <a:noFill/>
          </p:spPr>
          <p:txBody>
            <a:bodyPr wrap="square" rtlCol="0">
              <a:spAutoFit/>
            </a:bodyPr>
            <a:lstStyle/>
            <a:p>
              <a:pPr algn="ctr"/>
              <a:r>
                <a:rPr lang="fr-FR" b="1" dirty="0"/>
                <a:t>Tube + </a:t>
              </a:r>
              <a:r>
                <a:rPr lang="fr-FR" b="1" dirty="0" err="1"/>
                <a:t>lattices</a:t>
              </a:r>
              <a:endParaRPr lang="fr-FR" b="1" dirty="0"/>
            </a:p>
          </p:txBody>
        </p:sp>
        <p:sp>
          <p:nvSpPr>
            <p:cNvPr id="12" name="ZoneTexte 23">
              <a:extLst>
                <a:ext uri="{FF2B5EF4-FFF2-40B4-BE49-F238E27FC236}">
                  <a16:creationId xmlns:a16="http://schemas.microsoft.com/office/drawing/2014/main" xmlns="" id="{C1B234EC-1AA1-4CAD-8768-BBEA57BECDCC}"/>
                </a:ext>
              </a:extLst>
            </p:cNvPr>
            <p:cNvSpPr txBox="1"/>
            <p:nvPr/>
          </p:nvSpPr>
          <p:spPr>
            <a:xfrm>
              <a:off x="7256824" y="3429000"/>
              <a:ext cx="2078736" cy="369332"/>
            </a:xfrm>
            <a:prstGeom prst="rect">
              <a:avLst/>
            </a:prstGeom>
            <a:noFill/>
          </p:spPr>
          <p:txBody>
            <a:bodyPr wrap="square" rtlCol="0">
              <a:spAutoFit/>
            </a:bodyPr>
            <a:lstStyle/>
            <a:p>
              <a:pPr algn="ctr"/>
              <a:r>
                <a:rPr lang="fr-FR" b="1" dirty="0">
                  <a:solidFill>
                    <a:srgbClr val="FF0000"/>
                  </a:solidFill>
                </a:rPr>
                <a:t>Enveloppe + </a:t>
              </a:r>
              <a:r>
                <a:rPr lang="fr-FR" b="1" dirty="0" err="1">
                  <a:solidFill>
                    <a:srgbClr val="FF0000"/>
                  </a:solidFill>
                </a:rPr>
                <a:t>lattice</a:t>
              </a:r>
              <a:endParaRPr lang="fr-FR" b="1" dirty="0">
                <a:solidFill>
                  <a:srgbClr val="FF0000"/>
                </a:solidFill>
              </a:endParaRPr>
            </a:p>
          </p:txBody>
        </p:sp>
        <p:pic>
          <p:nvPicPr>
            <p:cNvPr id="13" name="Imagen 19" descr="Imagen en blanco y negro&#10;&#10;Descripción generada automáticamente con confianza baja">
              <a:extLst>
                <a:ext uri="{FF2B5EF4-FFF2-40B4-BE49-F238E27FC236}">
                  <a16:creationId xmlns:a16="http://schemas.microsoft.com/office/drawing/2014/main" xmlns="" id="{60FDFF71-7BA7-4198-B652-AAF2F772C261}"/>
                </a:ext>
              </a:extLst>
            </p:cNvPr>
            <p:cNvPicPr>
              <a:picLocks noChangeAspect="1"/>
            </p:cNvPicPr>
            <p:nvPr/>
          </p:nvPicPr>
          <p:blipFill rotWithShape="1">
            <a:blip r:embed="rId6" cstate="print">
              <a:extLst>
                <a:ext uri="{28A0092B-C50C-407E-A947-70E740481C1C}">
                  <a14:useLocalDpi xmlns:a14="http://schemas.microsoft.com/office/drawing/2010/main" val="0"/>
                </a:ext>
              </a:extLst>
            </a:blip>
            <a:srcRect l="46850" t="34911" r="45275" b="35460"/>
            <a:stretch/>
          </p:blipFill>
          <p:spPr>
            <a:xfrm>
              <a:off x="7618490" y="1261308"/>
              <a:ext cx="1249387" cy="2078619"/>
            </a:xfrm>
            <a:prstGeom prst="rect">
              <a:avLst/>
            </a:prstGeom>
          </p:spPr>
        </p:pic>
        <p:pic>
          <p:nvPicPr>
            <p:cNvPr id="14" name="Imagen 20" descr="Guitarra eléctrica sobre fondo blanco&#10;&#10;Descripción generada automáticamente con confianza media">
              <a:extLst>
                <a:ext uri="{FF2B5EF4-FFF2-40B4-BE49-F238E27FC236}">
                  <a16:creationId xmlns:a16="http://schemas.microsoft.com/office/drawing/2014/main" xmlns="" id="{287361EA-61A2-4E8C-ABA7-6353E8AA7FEC}"/>
                </a:ext>
              </a:extLst>
            </p:cNvPr>
            <p:cNvPicPr>
              <a:picLocks noChangeAspect="1"/>
            </p:cNvPicPr>
            <p:nvPr/>
          </p:nvPicPr>
          <p:blipFill rotWithShape="1">
            <a:blip r:embed="rId7" cstate="print">
              <a:extLst>
                <a:ext uri="{28A0092B-C50C-407E-A947-70E740481C1C}">
                  <a14:useLocalDpi xmlns:a14="http://schemas.microsoft.com/office/drawing/2010/main" val="0"/>
                </a:ext>
              </a:extLst>
            </a:blip>
            <a:srcRect l="46062" t="40731" r="46063" b="35745"/>
            <a:stretch/>
          </p:blipFill>
          <p:spPr>
            <a:xfrm>
              <a:off x="7456474" y="3764480"/>
              <a:ext cx="1573419" cy="2078288"/>
            </a:xfrm>
            <a:prstGeom prst="rect">
              <a:avLst/>
            </a:prstGeom>
          </p:spPr>
        </p:pic>
      </p:grpSp>
      <p:sp>
        <p:nvSpPr>
          <p:cNvPr id="15" name="Forma libre: forma 6">
            <a:extLst>
              <a:ext uri="{FF2B5EF4-FFF2-40B4-BE49-F238E27FC236}">
                <a16:creationId xmlns:a16="http://schemas.microsoft.com/office/drawing/2014/main" xmlns="" id="{5AFBB4A2-470D-411C-BE61-565C6D2A814B}"/>
              </a:ext>
            </a:extLst>
          </p:cNvPr>
          <p:cNvSpPr/>
          <p:nvPr/>
        </p:nvSpPr>
        <p:spPr>
          <a:xfrm>
            <a:off x="4534646" y="1624519"/>
            <a:ext cx="2198451" cy="1955260"/>
          </a:xfrm>
          <a:custGeom>
            <a:avLst/>
            <a:gdLst>
              <a:gd name="connsiteX0" fmla="*/ 0 w 2198451"/>
              <a:gd name="connsiteY0" fmla="*/ 0 h 1955260"/>
              <a:gd name="connsiteX1" fmla="*/ 749030 w 2198451"/>
              <a:gd name="connsiteY1" fmla="*/ 914400 h 1955260"/>
              <a:gd name="connsiteX2" fmla="*/ 2198451 w 2198451"/>
              <a:gd name="connsiteY2" fmla="*/ 1955260 h 1955260"/>
            </a:gdLst>
            <a:ahLst/>
            <a:cxnLst>
              <a:cxn ang="0">
                <a:pos x="connsiteX0" y="connsiteY0"/>
              </a:cxn>
              <a:cxn ang="0">
                <a:pos x="connsiteX1" y="connsiteY1"/>
              </a:cxn>
              <a:cxn ang="0">
                <a:pos x="connsiteX2" y="connsiteY2"/>
              </a:cxn>
            </a:cxnLst>
            <a:rect l="l" t="t" r="r" b="b"/>
            <a:pathLst>
              <a:path w="2198451" h="1955260">
                <a:moveTo>
                  <a:pt x="0" y="0"/>
                </a:moveTo>
                <a:cubicBezTo>
                  <a:pt x="191311" y="294261"/>
                  <a:pt x="382622" y="588523"/>
                  <a:pt x="749030" y="914400"/>
                </a:cubicBezTo>
                <a:cubicBezTo>
                  <a:pt x="1115438" y="1240277"/>
                  <a:pt x="1656944" y="1597768"/>
                  <a:pt x="2198451" y="1955260"/>
                </a:cubicBezTo>
              </a:path>
            </a:pathLst>
          </a:custGeom>
          <a:noFill/>
          <a:ln w="9525">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6" name="Forma libre: forma 22">
            <a:extLst>
              <a:ext uri="{FF2B5EF4-FFF2-40B4-BE49-F238E27FC236}">
                <a16:creationId xmlns:a16="http://schemas.microsoft.com/office/drawing/2014/main" xmlns="" id="{35D443E7-E45A-456F-8298-9511F8BE04BC}"/>
              </a:ext>
            </a:extLst>
          </p:cNvPr>
          <p:cNvSpPr/>
          <p:nvPr/>
        </p:nvSpPr>
        <p:spPr>
          <a:xfrm>
            <a:off x="5207520" y="3703777"/>
            <a:ext cx="2525658" cy="1165383"/>
          </a:xfrm>
          <a:custGeom>
            <a:avLst/>
            <a:gdLst>
              <a:gd name="connsiteX0" fmla="*/ 0 w 2198451"/>
              <a:gd name="connsiteY0" fmla="*/ 0 h 1955260"/>
              <a:gd name="connsiteX1" fmla="*/ 749030 w 2198451"/>
              <a:gd name="connsiteY1" fmla="*/ 914400 h 1955260"/>
              <a:gd name="connsiteX2" fmla="*/ 2198451 w 2198451"/>
              <a:gd name="connsiteY2" fmla="*/ 1955260 h 1955260"/>
            </a:gdLst>
            <a:ahLst/>
            <a:cxnLst>
              <a:cxn ang="0">
                <a:pos x="connsiteX0" y="connsiteY0"/>
              </a:cxn>
              <a:cxn ang="0">
                <a:pos x="connsiteX1" y="connsiteY1"/>
              </a:cxn>
              <a:cxn ang="0">
                <a:pos x="connsiteX2" y="connsiteY2"/>
              </a:cxn>
            </a:cxnLst>
            <a:rect l="l" t="t" r="r" b="b"/>
            <a:pathLst>
              <a:path w="2198451" h="1955260">
                <a:moveTo>
                  <a:pt x="0" y="0"/>
                </a:moveTo>
                <a:cubicBezTo>
                  <a:pt x="191311" y="294261"/>
                  <a:pt x="382622" y="588523"/>
                  <a:pt x="749030" y="914400"/>
                </a:cubicBezTo>
                <a:cubicBezTo>
                  <a:pt x="1115438" y="1240277"/>
                  <a:pt x="1656944" y="1597768"/>
                  <a:pt x="2198451" y="1955260"/>
                </a:cubicBezTo>
              </a:path>
            </a:pathLst>
          </a:custGeom>
          <a:noFill/>
          <a:ln w="9525">
            <a:solidFill>
              <a:srgbClr val="00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nvGrpSpPr>
          <p:cNvPr id="17" name="Grupo 21">
            <a:extLst>
              <a:ext uri="{FF2B5EF4-FFF2-40B4-BE49-F238E27FC236}">
                <a16:creationId xmlns:a16="http://schemas.microsoft.com/office/drawing/2014/main" xmlns="" id="{0E744ACB-7A7B-42CC-9D7F-A84946DD2F35}"/>
              </a:ext>
            </a:extLst>
          </p:cNvPr>
          <p:cNvGrpSpPr/>
          <p:nvPr/>
        </p:nvGrpSpPr>
        <p:grpSpPr>
          <a:xfrm>
            <a:off x="2633793" y="5877272"/>
            <a:ext cx="6322515" cy="360040"/>
            <a:chOff x="931293" y="6011415"/>
            <a:chExt cx="6322515" cy="360040"/>
          </a:xfrm>
        </p:grpSpPr>
        <p:sp>
          <p:nvSpPr>
            <p:cNvPr id="18" name="CuadroTexto 23">
              <a:extLst>
                <a:ext uri="{FF2B5EF4-FFF2-40B4-BE49-F238E27FC236}">
                  <a16:creationId xmlns:a16="http://schemas.microsoft.com/office/drawing/2014/main" xmlns="" id="{569FB177-33E2-4239-8C91-BEB0196EEE15}"/>
                </a:ext>
              </a:extLst>
            </p:cNvPr>
            <p:cNvSpPr txBox="1"/>
            <p:nvPr/>
          </p:nvSpPr>
          <p:spPr>
            <a:xfrm>
              <a:off x="931293" y="6032901"/>
              <a:ext cx="936104" cy="338554"/>
            </a:xfrm>
            <a:prstGeom prst="rect">
              <a:avLst/>
            </a:prstGeom>
            <a:solidFill>
              <a:schemeClr val="bg1"/>
            </a:solidFill>
          </p:spPr>
          <p:txBody>
            <a:bodyPr wrap="square" rtlCol="0">
              <a:spAutoFit/>
            </a:bodyPr>
            <a:lstStyle/>
            <a:p>
              <a:r>
                <a:rPr lang="fr-FR" sz="1600" dirty="0"/>
                <a:t>1E+03</a:t>
              </a:r>
            </a:p>
          </p:txBody>
        </p:sp>
        <p:sp>
          <p:nvSpPr>
            <p:cNvPr id="19" name="CuadroTexto 24">
              <a:extLst>
                <a:ext uri="{FF2B5EF4-FFF2-40B4-BE49-F238E27FC236}">
                  <a16:creationId xmlns:a16="http://schemas.microsoft.com/office/drawing/2014/main" xmlns="" id="{84AB99DC-67B3-4390-A9BE-721D89319558}"/>
                </a:ext>
              </a:extLst>
            </p:cNvPr>
            <p:cNvSpPr txBox="1"/>
            <p:nvPr/>
          </p:nvSpPr>
          <p:spPr>
            <a:xfrm>
              <a:off x="3649036" y="6011415"/>
              <a:ext cx="936104" cy="338554"/>
            </a:xfrm>
            <a:prstGeom prst="rect">
              <a:avLst/>
            </a:prstGeom>
            <a:solidFill>
              <a:schemeClr val="bg1"/>
            </a:solidFill>
          </p:spPr>
          <p:txBody>
            <a:bodyPr wrap="square" rtlCol="0">
              <a:spAutoFit/>
            </a:bodyPr>
            <a:lstStyle/>
            <a:p>
              <a:r>
                <a:rPr lang="fr-FR" sz="1600" dirty="0"/>
                <a:t>1E+04</a:t>
              </a:r>
            </a:p>
          </p:txBody>
        </p:sp>
        <p:sp>
          <p:nvSpPr>
            <p:cNvPr id="20" name="CuadroTexto 25">
              <a:extLst>
                <a:ext uri="{FF2B5EF4-FFF2-40B4-BE49-F238E27FC236}">
                  <a16:creationId xmlns:a16="http://schemas.microsoft.com/office/drawing/2014/main" xmlns="" id="{616A833C-9C2F-4329-B9C5-6E067858BBE3}"/>
                </a:ext>
              </a:extLst>
            </p:cNvPr>
            <p:cNvSpPr txBox="1"/>
            <p:nvPr/>
          </p:nvSpPr>
          <p:spPr>
            <a:xfrm>
              <a:off x="6317704" y="6011415"/>
              <a:ext cx="936104" cy="338554"/>
            </a:xfrm>
            <a:prstGeom prst="rect">
              <a:avLst/>
            </a:prstGeom>
            <a:solidFill>
              <a:schemeClr val="bg1"/>
            </a:solidFill>
          </p:spPr>
          <p:txBody>
            <a:bodyPr wrap="square" rtlCol="0">
              <a:spAutoFit/>
            </a:bodyPr>
            <a:lstStyle/>
            <a:p>
              <a:r>
                <a:rPr lang="fr-FR" sz="1600" dirty="0"/>
                <a:t>1E+05</a:t>
              </a:r>
            </a:p>
          </p:txBody>
        </p:sp>
      </p:grpSp>
      <p:sp>
        <p:nvSpPr>
          <p:cNvPr id="22" name="Rectangle 21">
            <a:extLst>
              <a:ext uri="{FF2B5EF4-FFF2-40B4-BE49-F238E27FC236}">
                <a16:creationId xmlns:a16="http://schemas.microsoft.com/office/drawing/2014/main" xmlns="" id="{CCBFCC98-D59F-4317-A83F-55DCF614BFBD}"/>
              </a:ext>
            </a:extLst>
          </p:cNvPr>
          <p:cNvSpPr/>
          <p:nvPr/>
        </p:nvSpPr>
        <p:spPr>
          <a:xfrm>
            <a:off x="2218759" y="1200605"/>
            <a:ext cx="373234" cy="4698146"/>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1" name="ZoneTexte 20">
            <a:extLst>
              <a:ext uri="{FF2B5EF4-FFF2-40B4-BE49-F238E27FC236}">
                <a16:creationId xmlns:a16="http://schemas.microsoft.com/office/drawing/2014/main" xmlns="" id="{B287BC22-7C40-4A01-BFF3-3D6DF17139D7}"/>
              </a:ext>
            </a:extLst>
          </p:cNvPr>
          <p:cNvSpPr txBox="1"/>
          <p:nvPr/>
        </p:nvSpPr>
        <p:spPr>
          <a:xfrm rot="16200000">
            <a:off x="840689" y="3368296"/>
            <a:ext cx="3125471" cy="369332"/>
          </a:xfrm>
          <a:prstGeom prst="rect">
            <a:avLst/>
          </a:prstGeom>
          <a:noFill/>
        </p:spPr>
        <p:txBody>
          <a:bodyPr wrap="none" rtlCol="0">
            <a:spAutoFit/>
          </a:bodyPr>
          <a:lstStyle/>
          <a:p>
            <a:r>
              <a:rPr lang="fr-FR" dirty="0"/>
              <a:t>Stress amplitude/mass (MPa/g)</a:t>
            </a:r>
          </a:p>
        </p:txBody>
      </p:sp>
      <p:sp>
        <p:nvSpPr>
          <p:cNvPr id="26" name="Rectangle 25">
            <a:extLst>
              <a:ext uri="{FF2B5EF4-FFF2-40B4-BE49-F238E27FC236}">
                <a16:creationId xmlns:a16="http://schemas.microsoft.com/office/drawing/2014/main" xmlns="" id="{E9202982-AC56-4854-A043-633E39E00AC9}"/>
              </a:ext>
            </a:extLst>
          </p:cNvPr>
          <p:cNvSpPr/>
          <p:nvPr/>
        </p:nvSpPr>
        <p:spPr>
          <a:xfrm>
            <a:off x="7053568" y="1564134"/>
            <a:ext cx="1135036" cy="15080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3" name="ZoneTexte 22">
            <a:extLst>
              <a:ext uri="{FF2B5EF4-FFF2-40B4-BE49-F238E27FC236}">
                <a16:creationId xmlns:a16="http://schemas.microsoft.com/office/drawing/2014/main" xmlns="" id="{AF125FF9-C114-4146-8C46-A9BABEFB14BD}"/>
              </a:ext>
            </a:extLst>
          </p:cNvPr>
          <p:cNvSpPr txBox="1"/>
          <p:nvPr/>
        </p:nvSpPr>
        <p:spPr>
          <a:xfrm>
            <a:off x="6991468" y="1470630"/>
            <a:ext cx="902811" cy="307777"/>
          </a:xfrm>
          <a:prstGeom prst="rect">
            <a:avLst/>
          </a:prstGeom>
          <a:noFill/>
        </p:spPr>
        <p:txBody>
          <a:bodyPr wrap="none" rtlCol="0">
            <a:spAutoFit/>
          </a:bodyPr>
          <a:lstStyle/>
          <a:p>
            <a:r>
              <a:rPr lang="fr-FR" sz="1400" dirty="0" err="1">
                <a:latin typeface="Times New Roman" panose="02020603050405020304" pitchFamily="18" charset="0"/>
                <a:cs typeface="Times New Roman" panose="02020603050405020304" pitchFamily="18" charset="0"/>
              </a:rPr>
              <a:t>Geometry</a:t>
            </a:r>
            <a:endParaRPr lang="fr-FR" sz="1400" dirty="0">
              <a:latin typeface="Times New Roman" panose="02020603050405020304" pitchFamily="18" charset="0"/>
              <a:cs typeface="Times New Roman" panose="02020603050405020304" pitchFamily="18" charset="0"/>
            </a:endParaRPr>
          </a:p>
        </p:txBody>
      </p:sp>
      <p:sp>
        <p:nvSpPr>
          <p:cNvPr id="27" name="Rectangle 26">
            <a:extLst>
              <a:ext uri="{FF2B5EF4-FFF2-40B4-BE49-F238E27FC236}">
                <a16:creationId xmlns:a16="http://schemas.microsoft.com/office/drawing/2014/main" xmlns="" id="{2AE6FF67-5BA4-4B59-BF36-EECEDA632AD9}"/>
              </a:ext>
            </a:extLst>
          </p:cNvPr>
          <p:cNvSpPr/>
          <p:nvPr/>
        </p:nvSpPr>
        <p:spPr>
          <a:xfrm>
            <a:off x="7422836" y="2385623"/>
            <a:ext cx="676788" cy="36974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ZoneTexte 23">
            <a:extLst>
              <a:ext uri="{FF2B5EF4-FFF2-40B4-BE49-F238E27FC236}">
                <a16:creationId xmlns:a16="http://schemas.microsoft.com/office/drawing/2014/main" xmlns="" id="{B043075D-F00A-4032-BDA7-D759018CE852}"/>
              </a:ext>
            </a:extLst>
          </p:cNvPr>
          <p:cNvSpPr txBox="1"/>
          <p:nvPr/>
        </p:nvSpPr>
        <p:spPr>
          <a:xfrm>
            <a:off x="7366731" y="2281688"/>
            <a:ext cx="732893" cy="523220"/>
          </a:xfrm>
          <a:prstGeom prst="rect">
            <a:avLst/>
          </a:prstGeom>
          <a:noFill/>
        </p:spPr>
        <p:txBody>
          <a:bodyPr wrap="none" rtlCol="0">
            <a:spAutoFit/>
          </a:bodyPr>
          <a:lstStyle/>
          <a:p>
            <a:r>
              <a:rPr lang="fr-FR" sz="1400" dirty="0" err="1">
                <a:latin typeface="Times New Roman" panose="02020603050405020304" pitchFamily="18" charset="0"/>
                <a:cs typeface="Times New Roman" panose="02020603050405020304" pitchFamily="18" charset="0"/>
              </a:rPr>
              <a:t>without</a:t>
            </a:r>
            <a:endParaRPr lang="fr-FR" sz="1400" dirty="0">
              <a:latin typeface="Times New Roman" panose="02020603050405020304" pitchFamily="18" charset="0"/>
              <a:cs typeface="Times New Roman" panose="02020603050405020304" pitchFamily="18" charset="0"/>
            </a:endParaRPr>
          </a:p>
          <a:p>
            <a:r>
              <a:rPr lang="fr-FR" sz="1400" dirty="0" err="1">
                <a:latin typeface="Times New Roman" panose="02020603050405020304" pitchFamily="18" charset="0"/>
                <a:cs typeface="Times New Roman" panose="02020603050405020304" pitchFamily="18" charset="0"/>
              </a:rPr>
              <a:t>with</a:t>
            </a:r>
            <a:endParaRPr lang="fr-FR" sz="1400" dirty="0">
              <a:latin typeface="Times New Roman" panose="02020603050405020304" pitchFamily="18" charset="0"/>
              <a:cs typeface="Times New Roman" panose="02020603050405020304" pitchFamily="18" charset="0"/>
            </a:endParaRPr>
          </a:p>
        </p:txBody>
      </p:sp>
      <p:sp>
        <p:nvSpPr>
          <p:cNvPr id="28" name="Rectangle 27">
            <a:extLst>
              <a:ext uri="{FF2B5EF4-FFF2-40B4-BE49-F238E27FC236}">
                <a16:creationId xmlns:a16="http://schemas.microsoft.com/office/drawing/2014/main" xmlns="" id="{124DCB8C-D4C1-44AA-A8C9-43DF99B74C72}"/>
              </a:ext>
            </a:extLst>
          </p:cNvPr>
          <p:cNvSpPr/>
          <p:nvPr/>
        </p:nvSpPr>
        <p:spPr>
          <a:xfrm>
            <a:off x="7402783" y="2960519"/>
            <a:ext cx="732893" cy="4385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xmlns="" id="{5E287A44-80A8-444E-968B-5B5B80CD5A09}"/>
              </a:ext>
            </a:extLst>
          </p:cNvPr>
          <p:cNvSpPr txBox="1"/>
          <p:nvPr/>
        </p:nvSpPr>
        <p:spPr>
          <a:xfrm>
            <a:off x="7365417" y="2905661"/>
            <a:ext cx="732893" cy="523220"/>
          </a:xfrm>
          <a:prstGeom prst="rect">
            <a:avLst/>
          </a:prstGeom>
          <a:noFill/>
        </p:spPr>
        <p:txBody>
          <a:bodyPr wrap="none" rtlCol="0">
            <a:spAutoFit/>
          </a:bodyPr>
          <a:lstStyle/>
          <a:p>
            <a:r>
              <a:rPr lang="fr-FR" sz="1400" dirty="0" err="1">
                <a:latin typeface="Times New Roman" panose="02020603050405020304" pitchFamily="18" charset="0"/>
                <a:cs typeface="Times New Roman" panose="02020603050405020304" pitchFamily="18" charset="0"/>
              </a:rPr>
              <a:t>without</a:t>
            </a:r>
            <a:endParaRPr lang="fr-FR" sz="1400" dirty="0">
              <a:latin typeface="Times New Roman" panose="02020603050405020304" pitchFamily="18" charset="0"/>
              <a:cs typeface="Times New Roman" panose="02020603050405020304" pitchFamily="18" charset="0"/>
            </a:endParaRPr>
          </a:p>
          <a:p>
            <a:r>
              <a:rPr lang="fr-FR" sz="1400" dirty="0" err="1">
                <a:latin typeface="Times New Roman" panose="02020603050405020304" pitchFamily="18" charset="0"/>
                <a:cs typeface="Times New Roman" panose="02020603050405020304" pitchFamily="18" charset="0"/>
              </a:rPr>
              <a:t>with</a:t>
            </a:r>
            <a:endParaRPr lang="fr-FR" sz="1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16772761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écran 2019-05-18 à 11.49.40.png">
            <a:extLst>
              <a:ext uri="{FF2B5EF4-FFF2-40B4-BE49-F238E27FC236}">
                <a16:creationId xmlns:a16="http://schemas.microsoft.com/office/drawing/2014/main" xmlns="" id="{2B8A7B07-D597-4336-9AD2-1236E3AB227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70619" y="3057071"/>
            <a:ext cx="3632200" cy="2387600"/>
          </a:xfrm>
          <a:prstGeom prst="rect">
            <a:avLst/>
          </a:prstGeom>
        </p:spPr>
      </p:pic>
      <p:pic>
        <p:nvPicPr>
          <p:cNvPr id="3" name="Image 2" descr="Capture d’écran 2019-05-18 à 11.50.06.png">
            <a:extLst>
              <a:ext uri="{FF2B5EF4-FFF2-40B4-BE49-F238E27FC236}">
                <a16:creationId xmlns:a16="http://schemas.microsoft.com/office/drawing/2014/main" xmlns="" id="{A4038E56-497D-427A-8008-A9C4FCD53916}"/>
              </a:ext>
            </a:extLst>
          </p:cNvPr>
          <p:cNvPicPr>
            <a:picLocks noChangeAspect="1"/>
          </p:cNvPicPr>
          <p:nvPr/>
        </p:nvPicPr>
        <p:blipFill rotWithShape="1">
          <a:blip r:embed="rId3">
            <a:extLst>
              <a:ext uri="{28A0092B-C50C-407E-A947-70E740481C1C}">
                <a14:useLocalDpi xmlns:a14="http://schemas.microsoft.com/office/drawing/2010/main" val="0"/>
              </a:ext>
            </a:extLst>
          </a:blip>
          <a:srcRect b="1261"/>
          <a:stretch/>
        </p:blipFill>
        <p:spPr>
          <a:xfrm>
            <a:off x="6463067" y="2616200"/>
            <a:ext cx="1422400" cy="2319867"/>
          </a:xfrm>
          <a:prstGeom prst="rect">
            <a:avLst/>
          </a:prstGeom>
        </p:spPr>
      </p:pic>
      <p:pic>
        <p:nvPicPr>
          <p:cNvPr id="4" name="Image 3" descr="Capture d’écran 2019-05-18 à 11.54.20.png">
            <a:extLst>
              <a:ext uri="{FF2B5EF4-FFF2-40B4-BE49-F238E27FC236}">
                <a16:creationId xmlns:a16="http://schemas.microsoft.com/office/drawing/2014/main" xmlns="" id="{D9503B84-600D-466B-9EAE-19F81594BDA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7201" y="5176083"/>
            <a:ext cx="5041900" cy="1346200"/>
          </a:xfrm>
          <a:prstGeom prst="rect">
            <a:avLst/>
          </a:prstGeom>
        </p:spPr>
      </p:pic>
      <p:sp>
        <p:nvSpPr>
          <p:cNvPr id="5" name="ZoneTexte 4">
            <a:extLst>
              <a:ext uri="{FF2B5EF4-FFF2-40B4-BE49-F238E27FC236}">
                <a16:creationId xmlns:a16="http://schemas.microsoft.com/office/drawing/2014/main" xmlns="" id="{4474B0A4-CB74-452C-BB12-30BB80BE2866}"/>
              </a:ext>
            </a:extLst>
          </p:cNvPr>
          <p:cNvSpPr txBox="1"/>
          <p:nvPr/>
        </p:nvSpPr>
        <p:spPr>
          <a:xfrm>
            <a:off x="1" y="0"/>
            <a:ext cx="12191999" cy="461665"/>
          </a:xfrm>
          <a:prstGeom prst="rect">
            <a:avLst/>
          </a:prstGeom>
          <a:solidFill>
            <a:schemeClr val="tx1">
              <a:lumMod val="75000"/>
              <a:lumOff val="25000"/>
            </a:schemeClr>
          </a:solidFill>
          <a:ln>
            <a:noFill/>
          </a:ln>
          <a:effectLst>
            <a:outerShdw blurRad="50800" dist="38100" dir="5400000" algn="t" rotWithShape="0">
              <a:prstClr val="black">
                <a:alpha val="40000"/>
              </a:prstClr>
            </a:outerShdw>
          </a:effectLst>
        </p:spPr>
        <p:txBody>
          <a:bodyPr wrap="square" rtlCol="0">
            <a:spAutoFit/>
          </a:bodyPr>
          <a:lstStyle/>
          <a:p>
            <a:pPr>
              <a:spcAft>
                <a:spcPts val="600"/>
              </a:spcAft>
            </a:pPr>
            <a:r>
              <a:rPr lang="fr-FR" sz="2400" b="1" dirty="0" err="1">
                <a:solidFill>
                  <a:srgbClr val="FFFF00"/>
                </a:solidFill>
                <a:latin typeface="Times New Roman"/>
                <a:cs typeface="Times New Roman"/>
              </a:rPr>
              <a:t>Heat</a:t>
            </a:r>
            <a:r>
              <a:rPr lang="fr-FR" sz="2400" b="1" dirty="0">
                <a:solidFill>
                  <a:srgbClr val="FFFF00"/>
                </a:solidFill>
                <a:latin typeface="Times New Roman"/>
                <a:cs typeface="Times New Roman"/>
              </a:rPr>
              <a:t> </a:t>
            </a:r>
            <a:r>
              <a:rPr lang="fr-FR" sz="2400" b="1" dirty="0" err="1">
                <a:solidFill>
                  <a:srgbClr val="FFFF00"/>
                </a:solidFill>
                <a:latin typeface="Times New Roman"/>
                <a:cs typeface="Times New Roman"/>
              </a:rPr>
              <a:t>exchangers</a:t>
            </a:r>
            <a:endParaRPr lang="fr-FR" sz="2400" b="1" dirty="0">
              <a:solidFill>
                <a:srgbClr val="FFFF00"/>
              </a:solidFill>
              <a:latin typeface="Times New Roman"/>
              <a:cs typeface="Times New Roman"/>
            </a:endParaRPr>
          </a:p>
        </p:txBody>
      </p:sp>
      <p:pic>
        <p:nvPicPr>
          <p:cNvPr id="6" name="Image 5" descr="Fives_Cryogenics.jpg">
            <a:extLst>
              <a:ext uri="{FF2B5EF4-FFF2-40B4-BE49-F238E27FC236}">
                <a16:creationId xmlns:a16="http://schemas.microsoft.com/office/drawing/2014/main" xmlns="" id="{75D44D65-446B-4DA2-964C-D7F840D73D0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073474" y="2684924"/>
            <a:ext cx="2552934" cy="1912476"/>
          </a:xfrm>
          <a:prstGeom prst="rect">
            <a:avLst/>
          </a:prstGeom>
        </p:spPr>
      </p:pic>
      <p:pic>
        <p:nvPicPr>
          <p:cNvPr id="7" name="Image 6" descr="fives.jpg">
            <a:extLst>
              <a:ext uri="{FF2B5EF4-FFF2-40B4-BE49-F238E27FC236}">
                <a16:creationId xmlns:a16="http://schemas.microsoft.com/office/drawing/2014/main" xmlns="" id="{45F9296D-1CAB-40CF-82C1-4C82F9F3D657}"/>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31604" y="1159209"/>
            <a:ext cx="3413421" cy="1897862"/>
          </a:xfrm>
          <a:prstGeom prst="rect">
            <a:avLst/>
          </a:prstGeom>
        </p:spPr>
      </p:pic>
      <p:sp>
        <p:nvSpPr>
          <p:cNvPr id="8" name="ZoneTexte 7">
            <a:extLst>
              <a:ext uri="{FF2B5EF4-FFF2-40B4-BE49-F238E27FC236}">
                <a16:creationId xmlns:a16="http://schemas.microsoft.com/office/drawing/2014/main" xmlns="" id="{C202E769-11FD-4A40-A0C9-6E56A7CD6777}"/>
              </a:ext>
            </a:extLst>
          </p:cNvPr>
          <p:cNvSpPr txBox="1"/>
          <p:nvPr/>
        </p:nvSpPr>
        <p:spPr>
          <a:xfrm>
            <a:off x="6546639" y="2284968"/>
            <a:ext cx="1428884" cy="369332"/>
          </a:xfrm>
          <a:prstGeom prst="rect">
            <a:avLst/>
          </a:prstGeom>
          <a:noFill/>
        </p:spPr>
        <p:txBody>
          <a:bodyPr wrap="none" rtlCol="0">
            <a:spAutoFit/>
          </a:bodyPr>
          <a:lstStyle/>
          <a:p>
            <a:r>
              <a:rPr lang="fr-FR" b="1" dirty="0">
                <a:latin typeface="Times New Roman"/>
                <a:cs typeface="Times New Roman"/>
              </a:rPr>
              <a:t>Applications</a:t>
            </a:r>
          </a:p>
        </p:txBody>
      </p:sp>
      <p:sp>
        <p:nvSpPr>
          <p:cNvPr id="9" name="ZoneTexte 8">
            <a:extLst>
              <a:ext uri="{FF2B5EF4-FFF2-40B4-BE49-F238E27FC236}">
                <a16:creationId xmlns:a16="http://schemas.microsoft.com/office/drawing/2014/main" xmlns="" id="{5AC496D8-25AD-44D7-BDE8-4E64F54E4AB8}"/>
              </a:ext>
            </a:extLst>
          </p:cNvPr>
          <p:cNvSpPr txBox="1"/>
          <p:nvPr/>
        </p:nvSpPr>
        <p:spPr>
          <a:xfrm>
            <a:off x="8807704" y="4584700"/>
            <a:ext cx="1268196" cy="338554"/>
          </a:xfrm>
          <a:prstGeom prst="rect">
            <a:avLst/>
          </a:prstGeom>
          <a:noFill/>
        </p:spPr>
        <p:txBody>
          <a:bodyPr wrap="none" rtlCol="0">
            <a:spAutoFit/>
          </a:bodyPr>
          <a:lstStyle/>
          <a:p>
            <a:r>
              <a:rPr lang="fr-FR" sz="1600" dirty="0">
                <a:solidFill>
                  <a:srgbClr val="A821A5"/>
                </a:solidFill>
                <a:latin typeface="Arial"/>
                <a:cs typeface="Arial"/>
              </a:rPr>
              <a:t>Power plant</a:t>
            </a:r>
          </a:p>
        </p:txBody>
      </p:sp>
      <p:sp>
        <p:nvSpPr>
          <p:cNvPr id="10" name="ZoneTexte 1">
            <a:extLst>
              <a:ext uri="{FF2B5EF4-FFF2-40B4-BE49-F238E27FC236}">
                <a16:creationId xmlns:a16="http://schemas.microsoft.com/office/drawing/2014/main" xmlns="" id="{C4F2CF12-53BE-4DB7-8A19-2FD1DCA9035E}"/>
              </a:ext>
            </a:extLst>
          </p:cNvPr>
          <p:cNvSpPr txBox="1"/>
          <p:nvPr/>
        </p:nvSpPr>
        <p:spPr>
          <a:xfrm>
            <a:off x="1405128" y="512878"/>
            <a:ext cx="9381744" cy="646331"/>
          </a:xfrm>
          <a:prstGeom prst="rect">
            <a:avLst/>
          </a:prstGeom>
          <a:noFill/>
        </p:spPr>
        <p:txBody>
          <a:bodyPr wrap="square" rtlCol="0">
            <a:spAutoFit/>
          </a:bodyPr>
          <a:lstStyle/>
          <a:p>
            <a:pPr algn="ctr"/>
            <a:r>
              <a:rPr lang="en-US" b="1" dirty="0">
                <a:solidFill>
                  <a:srgbClr val="C00000"/>
                </a:solidFill>
                <a:latin typeface="Georgia" panose="02040502050405020303" pitchFamily="18" charset="0"/>
              </a:rPr>
              <a:t>Development of a numerical tool for modelling the deformations induced during the brazing of large heat exchangers</a:t>
            </a:r>
            <a:endParaRPr lang="en-GB" b="1" dirty="0">
              <a:solidFill>
                <a:srgbClr val="C00000"/>
              </a:solidFill>
              <a:latin typeface="Georgia" panose="02040502050405020303" pitchFamily="18" charset="0"/>
            </a:endParaRPr>
          </a:p>
        </p:txBody>
      </p:sp>
    </p:spTree>
    <p:extLst>
      <p:ext uri="{BB962C8B-B14F-4D97-AF65-F5344CB8AC3E}">
        <p14:creationId xmlns:p14="http://schemas.microsoft.com/office/powerpoint/2010/main" val="21763335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Capture d’écran 2019-05-18 à 11.50.59.png">
            <a:extLst>
              <a:ext uri="{FF2B5EF4-FFF2-40B4-BE49-F238E27FC236}">
                <a16:creationId xmlns:a16="http://schemas.microsoft.com/office/drawing/2014/main" xmlns="" id="{81F41FFA-25A3-4C97-AB56-FC8B82D240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5296" y="762905"/>
            <a:ext cx="9144000" cy="5332190"/>
          </a:xfrm>
          <a:prstGeom prst="rect">
            <a:avLst/>
          </a:prstGeom>
        </p:spPr>
      </p:pic>
      <p:sp>
        <p:nvSpPr>
          <p:cNvPr id="3" name="ZoneTexte 2">
            <a:extLst>
              <a:ext uri="{FF2B5EF4-FFF2-40B4-BE49-F238E27FC236}">
                <a16:creationId xmlns:a16="http://schemas.microsoft.com/office/drawing/2014/main" xmlns="" id="{4C138392-04DE-4155-8737-58CA582B1420}"/>
              </a:ext>
            </a:extLst>
          </p:cNvPr>
          <p:cNvSpPr txBox="1"/>
          <p:nvPr/>
        </p:nvSpPr>
        <p:spPr>
          <a:xfrm>
            <a:off x="1" y="905"/>
            <a:ext cx="12192000" cy="461665"/>
          </a:xfrm>
          <a:prstGeom prst="rect">
            <a:avLst/>
          </a:prstGeom>
          <a:solidFill>
            <a:schemeClr val="tx1">
              <a:lumMod val="75000"/>
              <a:lumOff val="25000"/>
            </a:schemeClr>
          </a:solidFill>
          <a:ln>
            <a:noFill/>
          </a:ln>
          <a:effectLst>
            <a:outerShdw blurRad="50800" dist="38100" dir="5400000" algn="t" rotWithShape="0">
              <a:prstClr val="black">
                <a:alpha val="40000"/>
              </a:prstClr>
            </a:outerShdw>
          </a:effectLst>
        </p:spPr>
        <p:txBody>
          <a:bodyPr wrap="square" rtlCol="0">
            <a:spAutoFit/>
          </a:bodyPr>
          <a:lstStyle/>
          <a:p>
            <a:pPr>
              <a:spcAft>
                <a:spcPts val="600"/>
              </a:spcAft>
            </a:pPr>
            <a:r>
              <a:rPr lang="en-GB" sz="2400" b="1">
                <a:solidFill>
                  <a:srgbClr val="FFFF00"/>
                </a:solidFill>
                <a:latin typeface="Times New Roman"/>
                <a:cs typeface="Times New Roman"/>
              </a:rPr>
              <a:t>Heat exchangers : types of exchanger and performance</a:t>
            </a:r>
          </a:p>
        </p:txBody>
      </p:sp>
      <p:sp>
        <p:nvSpPr>
          <p:cNvPr id="4" name="Rectangle 3">
            <a:extLst>
              <a:ext uri="{FF2B5EF4-FFF2-40B4-BE49-F238E27FC236}">
                <a16:creationId xmlns:a16="http://schemas.microsoft.com/office/drawing/2014/main" xmlns="" id="{4B692CDC-3C97-46D7-A43C-8F1724D3850B}"/>
              </a:ext>
            </a:extLst>
          </p:cNvPr>
          <p:cNvSpPr/>
          <p:nvPr/>
        </p:nvSpPr>
        <p:spPr>
          <a:xfrm>
            <a:off x="3264408" y="1325880"/>
            <a:ext cx="1042416" cy="97840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b="1">
                <a:solidFill>
                  <a:srgbClr val="C00000"/>
                </a:solidFill>
                <a:latin typeface="Georgia" panose="02040502050405020303" pitchFamily="18" charset="0"/>
              </a:rPr>
              <a:t>high added value</a:t>
            </a:r>
          </a:p>
        </p:txBody>
      </p:sp>
    </p:spTree>
    <p:extLst>
      <p:ext uri="{BB962C8B-B14F-4D97-AF65-F5344CB8AC3E}">
        <p14:creationId xmlns:p14="http://schemas.microsoft.com/office/powerpoint/2010/main" val="38196288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Fives_Cryogenics_2.jpg">
            <a:extLst>
              <a:ext uri="{FF2B5EF4-FFF2-40B4-BE49-F238E27FC236}">
                <a16:creationId xmlns:a16="http://schemas.microsoft.com/office/drawing/2014/main" xmlns="" id="{E80BFFC4-FBC6-413B-AFC3-473DF015BE48}"/>
              </a:ext>
            </a:extLst>
          </p:cNvPr>
          <p:cNvPicPr>
            <a:picLocks noChangeAspect="1"/>
          </p:cNvPicPr>
          <p:nvPr/>
        </p:nvPicPr>
        <p:blipFill rotWithShape="1">
          <a:blip r:embed="rId2">
            <a:extLst>
              <a:ext uri="{28A0092B-C50C-407E-A947-70E740481C1C}">
                <a14:useLocalDpi xmlns:a14="http://schemas.microsoft.com/office/drawing/2010/main" val="0"/>
              </a:ext>
            </a:extLst>
          </a:blip>
          <a:srcRect r="7486"/>
          <a:stretch/>
        </p:blipFill>
        <p:spPr>
          <a:xfrm>
            <a:off x="1684528" y="800100"/>
            <a:ext cx="4721590" cy="3827760"/>
          </a:xfrm>
          <a:prstGeom prst="rect">
            <a:avLst/>
          </a:prstGeom>
        </p:spPr>
      </p:pic>
      <p:sp>
        <p:nvSpPr>
          <p:cNvPr id="3" name="ZoneTexte 2">
            <a:extLst>
              <a:ext uri="{FF2B5EF4-FFF2-40B4-BE49-F238E27FC236}">
                <a16:creationId xmlns:a16="http://schemas.microsoft.com/office/drawing/2014/main" xmlns="" id="{FE511E66-553B-4DFC-8CC8-5BCC2FDE19FD}"/>
              </a:ext>
            </a:extLst>
          </p:cNvPr>
          <p:cNvSpPr txBox="1"/>
          <p:nvPr/>
        </p:nvSpPr>
        <p:spPr>
          <a:xfrm>
            <a:off x="1" y="0"/>
            <a:ext cx="12191999" cy="461665"/>
          </a:xfrm>
          <a:prstGeom prst="rect">
            <a:avLst/>
          </a:prstGeom>
          <a:solidFill>
            <a:schemeClr val="tx1">
              <a:lumMod val="75000"/>
              <a:lumOff val="25000"/>
            </a:schemeClr>
          </a:solidFill>
          <a:ln>
            <a:noFill/>
          </a:ln>
          <a:effectLst>
            <a:outerShdw blurRad="50800" dist="38100" dir="5400000" algn="t" rotWithShape="0">
              <a:prstClr val="black">
                <a:alpha val="40000"/>
              </a:prstClr>
            </a:outerShdw>
          </a:effectLst>
        </p:spPr>
        <p:txBody>
          <a:bodyPr wrap="square" rtlCol="0">
            <a:spAutoFit/>
          </a:bodyPr>
          <a:lstStyle/>
          <a:p>
            <a:pPr>
              <a:spcAft>
                <a:spcPts val="600"/>
              </a:spcAft>
            </a:pPr>
            <a:r>
              <a:rPr lang="fr-FR" sz="2400" b="1" dirty="0" err="1">
                <a:solidFill>
                  <a:srgbClr val="FFFF00"/>
                </a:solidFill>
                <a:latin typeface="Times New Roman"/>
                <a:cs typeface="Times New Roman"/>
              </a:rPr>
              <a:t>Heat</a:t>
            </a:r>
            <a:r>
              <a:rPr lang="fr-FR" sz="2400" b="1" dirty="0">
                <a:solidFill>
                  <a:srgbClr val="FFFF00"/>
                </a:solidFill>
                <a:latin typeface="Times New Roman"/>
                <a:cs typeface="Times New Roman"/>
              </a:rPr>
              <a:t> </a:t>
            </a:r>
            <a:r>
              <a:rPr lang="fr-FR" sz="2400" b="1" dirty="0" err="1">
                <a:solidFill>
                  <a:srgbClr val="FFFF00"/>
                </a:solidFill>
                <a:latin typeface="Times New Roman"/>
                <a:cs typeface="Times New Roman"/>
              </a:rPr>
              <a:t>exchangers</a:t>
            </a:r>
            <a:r>
              <a:rPr lang="fr-FR" sz="2400" b="1" dirty="0">
                <a:solidFill>
                  <a:srgbClr val="FFFF00"/>
                </a:solidFill>
                <a:latin typeface="Times New Roman"/>
                <a:cs typeface="Times New Roman"/>
              </a:rPr>
              <a:t> : 3-fluid PFHE </a:t>
            </a:r>
          </a:p>
        </p:txBody>
      </p:sp>
      <p:pic>
        <p:nvPicPr>
          <p:cNvPr id="4" name="Image 3" descr="heat_exchanger2.jpg">
            <a:extLst>
              <a:ext uri="{FF2B5EF4-FFF2-40B4-BE49-F238E27FC236}">
                <a16:creationId xmlns:a16="http://schemas.microsoft.com/office/drawing/2014/main" xmlns="" id="{C00709FA-0472-4689-AA0B-AD9E0BE51BE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71218" y="3429000"/>
            <a:ext cx="4054110" cy="2524715"/>
          </a:xfrm>
          <a:prstGeom prst="rect">
            <a:avLst/>
          </a:prstGeom>
        </p:spPr>
      </p:pic>
    </p:spTree>
    <p:extLst>
      <p:ext uri="{BB962C8B-B14F-4D97-AF65-F5344CB8AC3E}">
        <p14:creationId xmlns:p14="http://schemas.microsoft.com/office/powerpoint/2010/main" val="22414061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descr="heat_exchanger.png">
            <a:extLst>
              <a:ext uri="{FF2B5EF4-FFF2-40B4-BE49-F238E27FC236}">
                <a16:creationId xmlns:a16="http://schemas.microsoft.com/office/drawing/2014/main" xmlns="" id="{FC1C259D-619A-4D8A-AEF7-B31E7EA87A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46504" y="614172"/>
            <a:ext cx="9144000" cy="4470400"/>
          </a:xfrm>
          <a:prstGeom prst="rect">
            <a:avLst/>
          </a:prstGeom>
        </p:spPr>
      </p:pic>
      <p:sp>
        <p:nvSpPr>
          <p:cNvPr id="3" name="ZoneTexte 2">
            <a:extLst>
              <a:ext uri="{FF2B5EF4-FFF2-40B4-BE49-F238E27FC236}">
                <a16:creationId xmlns:a16="http://schemas.microsoft.com/office/drawing/2014/main" xmlns="" id="{B93C5796-E6C9-41EA-92A0-1DDC6C8BA0FE}"/>
              </a:ext>
            </a:extLst>
          </p:cNvPr>
          <p:cNvSpPr txBox="1"/>
          <p:nvPr/>
        </p:nvSpPr>
        <p:spPr>
          <a:xfrm>
            <a:off x="1" y="0"/>
            <a:ext cx="12191999" cy="461665"/>
          </a:xfrm>
          <a:prstGeom prst="rect">
            <a:avLst/>
          </a:prstGeom>
          <a:solidFill>
            <a:schemeClr val="tx1">
              <a:lumMod val="75000"/>
              <a:lumOff val="25000"/>
            </a:schemeClr>
          </a:solidFill>
          <a:ln>
            <a:noFill/>
          </a:ln>
          <a:effectLst>
            <a:outerShdw blurRad="50800" dist="38100" dir="5400000" algn="t" rotWithShape="0">
              <a:prstClr val="black">
                <a:alpha val="40000"/>
              </a:prstClr>
            </a:outerShdw>
          </a:effectLst>
        </p:spPr>
        <p:txBody>
          <a:bodyPr wrap="square" rtlCol="0">
            <a:spAutoFit/>
          </a:bodyPr>
          <a:lstStyle/>
          <a:p>
            <a:pPr>
              <a:spcAft>
                <a:spcPts val="600"/>
              </a:spcAft>
            </a:pPr>
            <a:r>
              <a:rPr lang="fr-FR" sz="2400" b="1" dirty="0" err="1">
                <a:solidFill>
                  <a:srgbClr val="FFFF00"/>
                </a:solidFill>
                <a:latin typeface="Times New Roman"/>
                <a:cs typeface="Times New Roman"/>
              </a:rPr>
              <a:t>Heat</a:t>
            </a:r>
            <a:r>
              <a:rPr lang="fr-FR" sz="2400" b="1" dirty="0">
                <a:solidFill>
                  <a:srgbClr val="FFFF00"/>
                </a:solidFill>
                <a:latin typeface="Times New Roman"/>
                <a:cs typeface="Times New Roman"/>
              </a:rPr>
              <a:t> </a:t>
            </a:r>
            <a:r>
              <a:rPr lang="fr-FR" sz="2400" b="1" dirty="0" err="1">
                <a:solidFill>
                  <a:srgbClr val="FFFF00"/>
                </a:solidFill>
                <a:latin typeface="Times New Roman"/>
                <a:cs typeface="Times New Roman"/>
              </a:rPr>
              <a:t>exchangers</a:t>
            </a:r>
            <a:r>
              <a:rPr lang="fr-FR" sz="2400" b="1" dirty="0">
                <a:solidFill>
                  <a:srgbClr val="FFFF00"/>
                </a:solidFill>
                <a:latin typeface="Times New Roman"/>
                <a:cs typeface="Times New Roman"/>
              </a:rPr>
              <a:t> : PFHE</a:t>
            </a:r>
          </a:p>
        </p:txBody>
      </p:sp>
      <p:pic>
        <p:nvPicPr>
          <p:cNvPr id="4" name="Image 3" descr="Capture d’écran 2019-05-18 à 11.32.40.png">
            <a:extLst>
              <a:ext uri="{FF2B5EF4-FFF2-40B4-BE49-F238E27FC236}">
                <a16:creationId xmlns:a16="http://schemas.microsoft.com/office/drawing/2014/main" xmlns="" id="{3784483A-ACA9-4AF7-BF8E-0F59E06B061D}"/>
              </a:ext>
            </a:extLst>
          </p:cNvPr>
          <p:cNvPicPr>
            <a:picLocks noChangeAspect="1"/>
          </p:cNvPicPr>
          <p:nvPr/>
        </p:nvPicPr>
        <p:blipFill rotWithShape="1">
          <a:blip r:embed="rId3">
            <a:extLst>
              <a:ext uri="{28A0092B-C50C-407E-A947-70E740481C1C}">
                <a14:useLocalDpi xmlns:a14="http://schemas.microsoft.com/office/drawing/2010/main" val="0"/>
              </a:ext>
            </a:extLst>
          </a:blip>
          <a:srcRect t="60511" r="57778"/>
          <a:stretch/>
        </p:blipFill>
        <p:spPr>
          <a:xfrm>
            <a:off x="2013712" y="4518634"/>
            <a:ext cx="2924448" cy="2062505"/>
          </a:xfrm>
          <a:prstGeom prst="rect">
            <a:avLst/>
          </a:prstGeom>
        </p:spPr>
      </p:pic>
    </p:spTree>
    <p:extLst>
      <p:ext uri="{BB962C8B-B14F-4D97-AF65-F5344CB8AC3E}">
        <p14:creationId xmlns:p14="http://schemas.microsoft.com/office/powerpoint/2010/main" val="242877798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 2">
            <a:extLst>
              <a:ext uri="{FF2B5EF4-FFF2-40B4-BE49-F238E27FC236}">
                <a16:creationId xmlns:a16="http://schemas.microsoft.com/office/drawing/2014/main" xmlns="" id="{03460A3D-B7D4-4B12-B1C3-C5358ADB3830}"/>
              </a:ext>
            </a:extLst>
          </p:cNvPr>
          <p:cNvPicPr>
            <a:picLocks noChangeAspect="1"/>
          </p:cNvPicPr>
          <p:nvPr/>
        </p:nvPicPr>
        <p:blipFill rotWithShape="1">
          <a:blip r:embed="rId2">
            <a:extLst>
              <a:ext uri="{28A0092B-C50C-407E-A947-70E740481C1C}">
                <a14:useLocalDpi xmlns:a14="http://schemas.microsoft.com/office/drawing/2010/main" val="0"/>
              </a:ext>
            </a:extLst>
          </a:blip>
          <a:srcRect l="277" b="400"/>
          <a:stretch/>
        </p:blipFill>
        <p:spPr>
          <a:xfrm>
            <a:off x="416488" y="679695"/>
            <a:ext cx="7252395" cy="5427807"/>
          </a:xfrm>
          <a:prstGeom prst="rect">
            <a:avLst/>
          </a:prstGeom>
        </p:spPr>
      </p:pic>
      <p:sp>
        <p:nvSpPr>
          <p:cNvPr id="2" name="Прямоугольник 1"/>
          <p:cNvSpPr/>
          <p:nvPr/>
        </p:nvSpPr>
        <p:spPr>
          <a:xfrm>
            <a:off x="7947804" y="1136895"/>
            <a:ext cx="3456317" cy="3970318"/>
          </a:xfrm>
          <a:prstGeom prst="rect">
            <a:avLst/>
          </a:prstGeom>
        </p:spPr>
        <p:txBody>
          <a:bodyPr wrap="square">
            <a:spAutoFit/>
          </a:bodyPr>
          <a:lstStyle/>
          <a:p>
            <a:pPr algn="just"/>
            <a:r>
              <a:rPr lang="uk-UA" sz="2400" b="1" dirty="0"/>
              <a:t>Лабораторія вивчення мікроструктур, механіки та матеріалознавства</a:t>
            </a:r>
            <a:r>
              <a:rPr lang="uk-UA" dirty="0"/>
              <a:t>, також відома як </a:t>
            </a:r>
            <a:r>
              <a:rPr lang="en-US" dirty="0" smtClean="0"/>
              <a:t>LEM3 (</a:t>
            </a:r>
            <a:r>
              <a:rPr lang="en-US" b="1" dirty="0"/>
              <a:t>The Laboratory of study of microstructures, mechanics and material sciences</a:t>
            </a:r>
            <a:r>
              <a:rPr lang="en-US" dirty="0" smtClean="0"/>
              <a:t>), </a:t>
            </a:r>
            <a:r>
              <a:rPr lang="en-US" dirty="0"/>
              <a:t>— </a:t>
            </a:r>
            <a:r>
              <a:rPr lang="uk-UA" dirty="0"/>
              <a:t>це французька дослідницька лабораторія, розташована в </a:t>
            </a:r>
            <a:r>
              <a:rPr lang="uk-UA" dirty="0" err="1"/>
              <a:t>Меці</a:t>
            </a:r>
            <a:r>
              <a:rPr lang="uk-UA" dirty="0"/>
              <a:t>. </a:t>
            </a:r>
            <a:r>
              <a:rPr lang="ru-RU" dirty="0"/>
              <a:t>З</a:t>
            </a:r>
            <a:r>
              <a:rPr lang="uk-UA" dirty="0" smtClean="0"/>
              <a:t>находиться </a:t>
            </a:r>
            <a:r>
              <a:rPr lang="uk-UA" dirty="0"/>
              <a:t>під керівництвом </a:t>
            </a:r>
            <a:r>
              <a:rPr lang="en-US" dirty="0"/>
              <a:t>Arts et Métiers </a:t>
            </a:r>
            <a:r>
              <a:rPr lang="en-US" dirty="0" err="1"/>
              <a:t>ParisTech</a:t>
            </a:r>
            <a:r>
              <a:rPr lang="en-US" dirty="0"/>
              <a:t>, </a:t>
            </a:r>
            <a:r>
              <a:rPr lang="uk-UA" dirty="0"/>
              <a:t>Університету Лотарингії та </a:t>
            </a:r>
            <a:r>
              <a:rPr lang="en-US" dirty="0"/>
              <a:t>ENIM. </a:t>
            </a:r>
            <a:endParaRPr lang="uk-UA" dirty="0"/>
          </a:p>
        </p:txBody>
      </p:sp>
    </p:spTree>
    <p:extLst>
      <p:ext uri="{BB962C8B-B14F-4D97-AF65-F5344CB8AC3E}">
        <p14:creationId xmlns:p14="http://schemas.microsoft.com/office/powerpoint/2010/main" val="37697972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1">
            <a:extLst>
              <a:ext uri="{FF2B5EF4-FFF2-40B4-BE49-F238E27FC236}">
                <a16:creationId xmlns:a16="http://schemas.microsoft.com/office/drawing/2014/main" xmlns="" id="{C68A50F1-A4A8-4CC7-8359-E1A0DE4FF40F}"/>
              </a:ext>
            </a:extLst>
          </p:cNvPr>
          <p:cNvPicPr>
            <a:picLocks noChangeAspect="1"/>
          </p:cNvPicPr>
          <p:nvPr/>
        </p:nvPicPr>
        <p:blipFill>
          <a:blip r:embed="rId2"/>
          <a:stretch>
            <a:fillRect/>
          </a:stretch>
        </p:blipFill>
        <p:spPr>
          <a:xfrm>
            <a:off x="298174" y="3098988"/>
            <a:ext cx="5255936" cy="3553419"/>
          </a:xfrm>
          <a:prstGeom prst="rect">
            <a:avLst/>
          </a:prstGeom>
        </p:spPr>
      </p:pic>
      <p:sp>
        <p:nvSpPr>
          <p:cNvPr id="3" name="Titre 1">
            <a:extLst>
              <a:ext uri="{FF2B5EF4-FFF2-40B4-BE49-F238E27FC236}">
                <a16:creationId xmlns:a16="http://schemas.microsoft.com/office/drawing/2014/main" xmlns="" id="{5A70BBEC-10DD-4E5F-A316-74342151CA86}"/>
              </a:ext>
            </a:extLst>
          </p:cNvPr>
          <p:cNvSpPr>
            <a:spLocks noGrp="1"/>
          </p:cNvSpPr>
          <p:nvPr/>
        </p:nvSpPr>
        <p:spPr>
          <a:xfrm>
            <a:off x="174171" y="65149"/>
            <a:ext cx="12017829" cy="916045"/>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fr-FR" sz="3200" b="1" dirty="0" err="1">
                <a:solidFill>
                  <a:srgbClr val="C00000"/>
                </a:solidFill>
                <a:latin typeface="Georgia" panose="02040502050405020303" pitchFamily="18" charset="0"/>
              </a:rPr>
              <a:t>Numerical</a:t>
            </a:r>
            <a:r>
              <a:rPr lang="fr-FR" sz="3200" b="1" dirty="0">
                <a:solidFill>
                  <a:srgbClr val="C00000"/>
                </a:solidFill>
                <a:latin typeface="Georgia" panose="02040502050405020303" pitchFamily="18" charset="0"/>
              </a:rPr>
              <a:t> simulations</a:t>
            </a:r>
          </a:p>
        </p:txBody>
      </p:sp>
      <p:sp>
        <p:nvSpPr>
          <p:cNvPr id="4" name="ZoneTexte 3">
            <a:extLst>
              <a:ext uri="{FF2B5EF4-FFF2-40B4-BE49-F238E27FC236}">
                <a16:creationId xmlns:a16="http://schemas.microsoft.com/office/drawing/2014/main" xmlns="" id="{644B66E1-57F2-4FFB-B398-24F10057DE9C}"/>
              </a:ext>
            </a:extLst>
          </p:cNvPr>
          <p:cNvSpPr txBox="1"/>
          <p:nvPr/>
        </p:nvSpPr>
        <p:spPr>
          <a:xfrm>
            <a:off x="646044" y="981194"/>
            <a:ext cx="11065565" cy="58477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The simulation of the thermomechanical response was carried out with an Abaqus subroutine for the first 10 minutes of the cycle, but the simulation of the larger fractions of the cycle still presents problems of convergence or computation time </a:t>
            </a:r>
            <a:endParaRPr lang="fr-FR" sz="1600" dirty="0">
              <a:latin typeface="Times New Roman" panose="02020603050405020304" pitchFamily="18" charset="0"/>
              <a:cs typeface="Times New Roman" panose="02020603050405020304" pitchFamily="18" charset="0"/>
            </a:endParaRPr>
          </a:p>
        </p:txBody>
      </p:sp>
      <p:sp>
        <p:nvSpPr>
          <p:cNvPr id="5" name="ZoneTexte 5">
            <a:extLst>
              <a:ext uri="{FF2B5EF4-FFF2-40B4-BE49-F238E27FC236}">
                <a16:creationId xmlns:a16="http://schemas.microsoft.com/office/drawing/2014/main" xmlns="" id="{814AA03E-5143-42C0-AEB0-84F29DD0D9C2}"/>
              </a:ext>
            </a:extLst>
          </p:cNvPr>
          <p:cNvSpPr txBox="1"/>
          <p:nvPr/>
        </p:nvSpPr>
        <p:spPr>
          <a:xfrm>
            <a:off x="259912" y="2758516"/>
            <a:ext cx="5718578" cy="307777"/>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a:latin typeface="Times New Roman" panose="02020603050405020304" pitchFamily="18" charset="0"/>
                <a:cs typeface="Times New Roman" panose="02020603050405020304" pitchFamily="18" charset="0"/>
              </a:rPr>
              <a:t>Abaqus simulation </a:t>
            </a:r>
            <a:r>
              <a:rPr lang="fr-FR" sz="1400" dirty="0" err="1">
                <a:latin typeface="Times New Roman" panose="02020603050405020304" pitchFamily="18" charset="0"/>
                <a:cs typeface="Times New Roman" panose="02020603050405020304" pitchFamily="18" charset="0"/>
              </a:rPr>
              <a:t>after</a:t>
            </a:r>
            <a:r>
              <a:rPr lang="fr-FR" sz="1400" dirty="0">
                <a:latin typeface="Times New Roman" panose="02020603050405020304" pitchFamily="18" charset="0"/>
                <a:cs typeface="Times New Roman" panose="02020603050405020304" pitchFamily="18" charset="0"/>
              </a:rPr>
              <a:t> 91 minutes </a:t>
            </a:r>
            <a:r>
              <a:rPr lang="fr-FR" sz="1400" dirty="0" err="1">
                <a:latin typeface="Times New Roman" panose="02020603050405020304" pitchFamily="18" charset="0"/>
                <a:cs typeface="Times New Roman" panose="02020603050405020304" pitchFamily="18" charset="0"/>
              </a:rPr>
              <a:t>heating</a:t>
            </a:r>
            <a:r>
              <a:rPr lang="fr-FR" sz="1400" dirty="0">
                <a:latin typeface="Times New Roman" panose="02020603050405020304" pitchFamily="18" charset="0"/>
                <a:cs typeface="Times New Roman" panose="02020603050405020304" pitchFamily="18" charset="0"/>
              </a:rPr>
              <a:t> </a:t>
            </a:r>
            <a:r>
              <a:rPr lang="fr-FR" sz="1400" dirty="0" err="1">
                <a:latin typeface="Times New Roman" panose="02020603050405020304" pitchFamily="18" charset="0"/>
                <a:cs typeface="Times New Roman" panose="02020603050405020304" pitchFamily="18" charset="0"/>
              </a:rPr>
              <a:t>during</a:t>
            </a:r>
            <a:r>
              <a:rPr lang="fr-FR" sz="1400" dirty="0">
                <a:latin typeface="Times New Roman" panose="02020603050405020304" pitchFamily="18" charset="0"/>
                <a:cs typeface="Times New Roman" panose="02020603050405020304" pitchFamily="18" charset="0"/>
              </a:rPr>
              <a:t> </a:t>
            </a:r>
            <a:r>
              <a:rPr lang="fr-FR" sz="1400" dirty="0" err="1">
                <a:latin typeface="Times New Roman" panose="02020603050405020304" pitchFamily="18" charset="0"/>
                <a:cs typeface="Times New Roman" panose="02020603050405020304" pitchFamily="18" charset="0"/>
              </a:rPr>
              <a:t>brazing</a:t>
            </a:r>
            <a:r>
              <a:rPr lang="fr-FR" sz="1400" dirty="0">
                <a:latin typeface="Times New Roman" panose="02020603050405020304" pitchFamily="18" charset="0"/>
                <a:cs typeface="Times New Roman" panose="02020603050405020304" pitchFamily="18" charset="0"/>
              </a:rPr>
              <a:t> cycle</a:t>
            </a:r>
          </a:p>
        </p:txBody>
      </p:sp>
      <p:pic>
        <p:nvPicPr>
          <p:cNvPr id="6" name="Image 5">
            <a:extLst>
              <a:ext uri="{FF2B5EF4-FFF2-40B4-BE49-F238E27FC236}">
                <a16:creationId xmlns:a16="http://schemas.microsoft.com/office/drawing/2014/main" xmlns="" id="{174C9A1D-C8A5-488F-B6C4-7B176501F754}"/>
              </a:ext>
            </a:extLst>
          </p:cNvPr>
          <p:cNvPicPr>
            <a:picLocks noChangeAspect="1"/>
          </p:cNvPicPr>
          <p:nvPr/>
        </p:nvPicPr>
        <p:blipFill>
          <a:blip r:embed="rId3"/>
          <a:stretch>
            <a:fillRect/>
          </a:stretch>
        </p:blipFill>
        <p:spPr>
          <a:xfrm>
            <a:off x="4889016" y="6023333"/>
            <a:ext cx="572328" cy="620022"/>
          </a:xfrm>
          <a:prstGeom prst="rect">
            <a:avLst/>
          </a:prstGeom>
        </p:spPr>
      </p:pic>
      <p:pic>
        <p:nvPicPr>
          <p:cNvPr id="7" name="Image 6">
            <a:extLst>
              <a:ext uri="{FF2B5EF4-FFF2-40B4-BE49-F238E27FC236}">
                <a16:creationId xmlns:a16="http://schemas.microsoft.com/office/drawing/2014/main" xmlns="" id="{422A4612-4951-4404-9517-03603993EB33}"/>
              </a:ext>
            </a:extLst>
          </p:cNvPr>
          <p:cNvPicPr>
            <a:picLocks noChangeAspect="1"/>
          </p:cNvPicPr>
          <p:nvPr/>
        </p:nvPicPr>
        <p:blipFill>
          <a:blip r:embed="rId4"/>
          <a:stretch>
            <a:fillRect/>
          </a:stretch>
        </p:blipFill>
        <p:spPr>
          <a:xfrm>
            <a:off x="298174" y="3098989"/>
            <a:ext cx="1099931" cy="1435624"/>
          </a:xfrm>
          <a:prstGeom prst="rect">
            <a:avLst/>
          </a:prstGeom>
        </p:spPr>
      </p:pic>
      <p:pic>
        <p:nvPicPr>
          <p:cNvPr id="8" name="Image 7">
            <a:extLst>
              <a:ext uri="{FF2B5EF4-FFF2-40B4-BE49-F238E27FC236}">
                <a16:creationId xmlns:a16="http://schemas.microsoft.com/office/drawing/2014/main" xmlns="" id="{7C051F1C-F946-4DFA-8D33-9A0DD7C81938}"/>
              </a:ext>
            </a:extLst>
          </p:cNvPr>
          <p:cNvPicPr>
            <a:picLocks noChangeAspect="1"/>
          </p:cNvPicPr>
          <p:nvPr/>
        </p:nvPicPr>
        <p:blipFill>
          <a:blip r:embed="rId5"/>
          <a:stretch>
            <a:fillRect/>
          </a:stretch>
        </p:blipFill>
        <p:spPr>
          <a:xfrm>
            <a:off x="6455673" y="3085523"/>
            <a:ext cx="5255936" cy="3557832"/>
          </a:xfrm>
          <a:prstGeom prst="rect">
            <a:avLst/>
          </a:prstGeom>
        </p:spPr>
      </p:pic>
      <p:sp>
        <p:nvSpPr>
          <p:cNvPr id="9" name="ZoneTexte 11">
            <a:extLst>
              <a:ext uri="{FF2B5EF4-FFF2-40B4-BE49-F238E27FC236}">
                <a16:creationId xmlns:a16="http://schemas.microsoft.com/office/drawing/2014/main" xmlns="" id="{3E1E5FA6-94A9-464F-B35A-B3A7CFE444B0}"/>
              </a:ext>
            </a:extLst>
          </p:cNvPr>
          <p:cNvSpPr txBox="1"/>
          <p:nvPr/>
        </p:nvSpPr>
        <p:spPr>
          <a:xfrm>
            <a:off x="6402869" y="2764414"/>
            <a:ext cx="5718578" cy="307777"/>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fr-FR" sz="1400" dirty="0" err="1">
                <a:latin typeface="Times New Roman" panose="02020603050405020304" pitchFamily="18" charset="0"/>
                <a:cs typeface="Times New Roman" panose="02020603050405020304" pitchFamily="18" charset="0"/>
              </a:rPr>
              <a:t>Temperature</a:t>
            </a:r>
            <a:r>
              <a:rPr lang="fr-FR" sz="1400" dirty="0">
                <a:latin typeface="Times New Roman" panose="02020603050405020304" pitchFamily="18" charset="0"/>
                <a:cs typeface="Times New Roman" panose="02020603050405020304" pitchFamily="18" charset="0"/>
              </a:rPr>
              <a:t> </a:t>
            </a:r>
            <a:r>
              <a:rPr lang="fr-FR" sz="1400" dirty="0" err="1">
                <a:latin typeface="Times New Roman" panose="02020603050405020304" pitchFamily="18" charset="0"/>
                <a:cs typeface="Times New Roman" panose="02020603050405020304" pitchFamily="18" charset="0"/>
              </a:rPr>
              <a:t>obtained</a:t>
            </a:r>
            <a:r>
              <a:rPr lang="fr-FR" sz="1400" dirty="0">
                <a:latin typeface="Times New Roman" panose="02020603050405020304" pitchFamily="18" charset="0"/>
                <a:cs typeface="Times New Roman" panose="02020603050405020304" pitchFamily="18" charset="0"/>
              </a:rPr>
              <a:t> </a:t>
            </a:r>
            <a:r>
              <a:rPr lang="fr-FR" sz="1400" dirty="0" err="1">
                <a:latin typeface="Times New Roman" panose="02020603050405020304" pitchFamily="18" charset="0"/>
                <a:cs typeface="Times New Roman" panose="02020603050405020304" pitchFamily="18" charset="0"/>
              </a:rPr>
              <a:t>from</a:t>
            </a:r>
            <a:r>
              <a:rPr lang="fr-FR" sz="1400" dirty="0">
                <a:latin typeface="Times New Roman" panose="02020603050405020304" pitchFamily="18" charset="0"/>
                <a:cs typeface="Times New Roman" panose="02020603050405020304" pitchFamily="18" charset="0"/>
              </a:rPr>
              <a:t> </a:t>
            </a:r>
            <a:r>
              <a:rPr lang="fr-FR" sz="1400" dirty="0" err="1">
                <a:latin typeface="Times New Roman" panose="02020603050405020304" pitchFamily="18" charset="0"/>
                <a:cs typeface="Times New Roman" panose="02020603050405020304" pitchFamily="18" charset="0"/>
              </a:rPr>
              <a:t>Simfurnace</a:t>
            </a:r>
            <a:r>
              <a:rPr lang="fr-FR" sz="1400" dirty="0">
                <a:latin typeface="Times New Roman" panose="02020603050405020304" pitchFamily="18" charset="0"/>
                <a:cs typeface="Times New Roman" panose="02020603050405020304" pitchFamily="18" charset="0"/>
              </a:rPr>
              <a:t> software </a:t>
            </a:r>
            <a:r>
              <a:rPr lang="fr-FR" sz="1400" dirty="0" err="1">
                <a:latin typeface="Times New Roman" panose="02020603050405020304" pitchFamily="18" charset="0"/>
                <a:cs typeface="Times New Roman" panose="02020603050405020304" pitchFamily="18" charset="0"/>
              </a:rPr>
              <a:t>after</a:t>
            </a:r>
            <a:r>
              <a:rPr lang="fr-FR" sz="1400" dirty="0">
                <a:latin typeface="Times New Roman" panose="02020603050405020304" pitchFamily="18" charset="0"/>
                <a:cs typeface="Times New Roman" panose="02020603050405020304" pitchFamily="18" charset="0"/>
              </a:rPr>
              <a:t> 91 min </a:t>
            </a:r>
            <a:r>
              <a:rPr lang="fr-FR" sz="1400" dirty="0" err="1">
                <a:latin typeface="Times New Roman" panose="02020603050405020304" pitchFamily="18" charset="0"/>
                <a:cs typeface="Times New Roman" panose="02020603050405020304" pitchFamily="18" charset="0"/>
              </a:rPr>
              <a:t>brazing</a:t>
            </a:r>
            <a:r>
              <a:rPr lang="fr-FR" sz="1400" dirty="0">
                <a:latin typeface="Times New Roman" panose="02020603050405020304" pitchFamily="18" charset="0"/>
                <a:cs typeface="Times New Roman" panose="02020603050405020304" pitchFamily="18" charset="0"/>
              </a:rPr>
              <a:t> cycle</a:t>
            </a:r>
          </a:p>
        </p:txBody>
      </p:sp>
      <p:sp>
        <p:nvSpPr>
          <p:cNvPr id="10" name="ZoneTexte 12">
            <a:extLst>
              <a:ext uri="{FF2B5EF4-FFF2-40B4-BE49-F238E27FC236}">
                <a16:creationId xmlns:a16="http://schemas.microsoft.com/office/drawing/2014/main" xmlns="" id="{1A2286ED-BD8C-4215-B865-1B87EE237AA9}"/>
              </a:ext>
            </a:extLst>
          </p:cNvPr>
          <p:cNvSpPr txBox="1"/>
          <p:nvPr/>
        </p:nvSpPr>
        <p:spPr>
          <a:xfrm>
            <a:off x="1540565" y="1904525"/>
            <a:ext cx="8726557" cy="584775"/>
          </a:xfrm>
          <a:prstGeom prst="rect">
            <a:avLst/>
          </a:prstGeom>
          <a:noFill/>
        </p:spPr>
        <p:txBody>
          <a:bodyPr wrap="square" rtlCol="0">
            <a:spAutoFit/>
          </a:bodyPr>
          <a:ls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sz="1600" dirty="0">
                <a:latin typeface="Times New Roman" panose="02020603050405020304" pitchFamily="18" charset="0"/>
                <a:cs typeface="Times New Roman" panose="02020603050405020304" pitchFamily="18" charset="0"/>
              </a:rPr>
              <a:t>The purpose of using a subroutine is to do a more accurate interpolation without having to create many simulation steps in the Abaqus CAE interface.</a:t>
            </a:r>
            <a:endParaRPr lang="fr-FR" sz="1600" dirty="0">
              <a:latin typeface="Times New Roman" panose="02020603050405020304" pitchFamily="18" charset="0"/>
              <a:cs typeface="Times New Roman" panose="02020603050405020304" pitchFamily="18" charset="0"/>
            </a:endParaRPr>
          </a:p>
        </p:txBody>
      </p:sp>
      <p:sp>
        <p:nvSpPr>
          <p:cNvPr id="11" name="Espace réservé de la date 13">
            <a:extLst>
              <a:ext uri="{FF2B5EF4-FFF2-40B4-BE49-F238E27FC236}">
                <a16:creationId xmlns:a16="http://schemas.microsoft.com/office/drawing/2014/main" xmlns="" id="{AC361EF9-DCCA-453B-A6A7-90D576775402}"/>
              </a:ext>
            </a:extLst>
          </p:cNvPr>
          <p:cNvSpPr>
            <a:spLocks noGrp="1"/>
          </p:cNvSpPr>
          <p:nvPr/>
        </p:nvSpPr>
        <p:spPr>
          <a:xfrm>
            <a:off x="646044" y="6196819"/>
            <a:ext cx="2743200" cy="365125"/>
          </a:xfrm>
          <a:prstGeom prst="rect">
            <a:avLst/>
          </a:prstGeom>
        </p:spPr>
        <p:txBody>
          <a:bodyPr vert="horz" lIns="91440" tIns="45720" rIns="91440" bIns="45720" rtlCol="0" anchor="ctr"/>
          <a:lstStyle>
            <a:defPPr>
              <a:defRPr lang="fr-FR"/>
            </a:defPPr>
            <a:lvl1pPr marL="0" algn="l"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8C4A3FBE-D3BD-453E-AD4E-72806AA4F406}" type="datetime1">
              <a:rPr lang="fr-FR" smtClean="0"/>
              <a:pPr/>
              <a:t>23/06/2022</a:t>
            </a:fld>
            <a:endParaRPr lang="fr-FR"/>
          </a:p>
        </p:txBody>
      </p:sp>
      <p:sp>
        <p:nvSpPr>
          <p:cNvPr id="12" name="Espace réservé du numéro de diapositive 14">
            <a:extLst>
              <a:ext uri="{FF2B5EF4-FFF2-40B4-BE49-F238E27FC236}">
                <a16:creationId xmlns:a16="http://schemas.microsoft.com/office/drawing/2014/main" xmlns="" id="{98A1C86C-F0FF-4EC2-8023-DC63AC25EC72}"/>
              </a:ext>
            </a:extLst>
          </p:cNvPr>
          <p:cNvSpPr>
            <a:spLocks noGrp="1"/>
          </p:cNvSpPr>
          <p:nvPr/>
        </p:nvSpPr>
        <p:spPr>
          <a:xfrm>
            <a:off x="8418444" y="6196819"/>
            <a:ext cx="2743200" cy="365125"/>
          </a:xfrm>
          <a:prstGeom prst="rect">
            <a:avLst/>
          </a:prstGeom>
        </p:spPr>
        <p:txBody>
          <a:bodyPr vert="horz" lIns="91440" tIns="45720" rIns="91440" bIns="45720" rtlCol="0" anchor="ctr"/>
          <a:lstStyle>
            <a:defPPr>
              <a:defRPr lang="fr-FR"/>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25C82F70-F4D6-4229-842F-4633C7DCE37F}" type="slidenum">
              <a:rPr lang="fr-FR" smtClean="0"/>
              <a:pPr/>
              <a:t>20</a:t>
            </a:fld>
            <a:endParaRPr lang="fr-FR"/>
          </a:p>
        </p:txBody>
      </p:sp>
    </p:spTree>
    <p:extLst>
      <p:ext uri="{BB962C8B-B14F-4D97-AF65-F5344CB8AC3E}">
        <p14:creationId xmlns:p14="http://schemas.microsoft.com/office/powerpoint/2010/main" val="15618259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ZoneTexte 1">
            <a:extLst>
              <a:ext uri="{FF2B5EF4-FFF2-40B4-BE49-F238E27FC236}">
                <a16:creationId xmlns:a16="http://schemas.microsoft.com/office/drawing/2014/main" xmlns="" id="{613CD234-D5EF-47F1-9DD9-CA7D03BFD944}"/>
              </a:ext>
            </a:extLst>
          </p:cNvPr>
          <p:cNvSpPr txBox="1"/>
          <p:nvPr/>
        </p:nvSpPr>
        <p:spPr>
          <a:xfrm>
            <a:off x="429768" y="173736"/>
            <a:ext cx="11521439" cy="707886"/>
          </a:xfrm>
          <a:prstGeom prst="rect">
            <a:avLst/>
          </a:prstGeom>
          <a:noFill/>
        </p:spPr>
        <p:txBody>
          <a:bodyPr wrap="square" rtlCol="0">
            <a:spAutoFit/>
          </a:bodyPr>
          <a:lstStyle/>
          <a:p>
            <a:r>
              <a:rPr lang="en-US" sz="2000" b="1" dirty="0" err="1">
                <a:solidFill>
                  <a:srgbClr val="C00000"/>
                </a:solidFill>
                <a:latin typeface="Georgia" panose="02040502050405020303" pitchFamily="18" charset="0"/>
              </a:rPr>
              <a:t>Characterisation</a:t>
            </a:r>
            <a:r>
              <a:rPr lang="en-US" sz="2000" b="1" dirty="0">
                <a:solidFill>
                  <a:srgbClr val="C00000"/>
                </a:solidFill>
                <a:latin typeface="Georgia" panose="02040502050405020303" pitchFamily="18" charset="0"/>
              </a:rPr>
              <a:t> and numerical analysis of wire drawing and rolling of austenitic stainless steel sectional wire using </a:t>
            </a:r>
            <a:r>
              <a:rPr lang="en-US" sz="2000" b="1" dirty="0" err="1">
                <a:solidFill>
                  <a:srgbClr val="C00000"/>
                </a:solidFill>
                <a:latin typeface="Georgia" panose="02040502050405020303" pitchFamily="18" charset="0"/>
              </a:rPr>
              <a:t>Transvalor's</a:t>
            </a:r>
            <a:r>
              <a:rPr lang="en-US" sz="2000" b="1" dirty="0">
                <a:solidFill>
                  <a:srgbClr val="C00000"/>
                </a:solidFill>
                <a:latin typeface="Georgia" panose="02040502050405020303" pitchFamily="18" charset="0"/>
              </a:rPr>
              <a:t> </a:t>
            </a:r>
            <a:r>
              <a:rPr lang="en-US" sz="2000" b="1" dirty="0" err="1">
                <a:solidFill>
                  <a:srgbClr val="C00000"/>
                </a:solidFill>
                <a:latin typeface="Georgia" panose="02040502050405020303" pitchFamily="18" charset="0"/>
              </a:rPr>
              <a:t>ColdForm</a:t>
            </a:r>
            <a:r>
              <a:rPr lang="en-US" sz="2000" b="1" dirty="0">
                <a:solidFill>
                  <a:srgbClr val="C00000"/>
                </a:solidFill>
                <a:latin typeface="Georgia" panose="02040502050405020303" pitchFamily="18" charset="0"/>
              </a:rPr>
              <a:t>+ finite element code</a:t>
            </a:r>
            <a:endParaRPr lang="fr-FR" sz="2000" b="1" dirty="0">
              <a:solidFill>
                <a:srgbClr val="C00000"/>
              </a:solidFill>
              <a:latin typeface="Georgia" panose="02040502050405020303" pitchFamily="18" charset="0"/>
            </a:endParaRPr>
          </a:p>
        </p:txBody>
      </p:sp>
      <p:sp>
        <p:nvSpPr>
          <p:cNvPr id="3" name="ZoneTexte 2">
            <a:extLst>
              <a:ext uri="{FF2B5EF4-FFF2-40B4-BE49-F238E27FC236}">
                <a16:creationId xmlns:a16="http://schemas.microsoft.com/office/drawing/2014/main" xmlns="" id="{D4496FD0-A3C3-474E-BEBA-C893B1318DF9}"/>
              </a:ext>
            </a:extLst>
          </p:cNvPr>
          <p:cNvSpPr txBox="1"/>
          <p:nvPr/>
        </p:nvSpPr>
        <p:spPr>
          <a:xfrm>
            <a:off x="1042416" y="1499616"/>
            <a:ext cx="7616188" cy="769441"/>
          </a:xfrm>
          <a:prstGeom prst="rect">
            <a:avLst/>
          </a:prstGeom>
          <a:noFill/>
        </p:spPr>
        <p:txBody>
          <a:bodyPr wrap="none" rtlCol="0">
            <a:spAutoFit/>
          </a:bodyPr>
          <a:lstStyle/>
          <a:p>
            <a:r>
              <a:rPr lang="fr-FR" dirty="0">
                <a:latin typeface="Times New Roman" panose="02020603050405020304" pitchFamily="18" charset="0"/>
                <a:cs typeface="Times New Roman" panose="02020603050405020304" pitchFamily="18" charset="0"/>
              </a:rPr>
              <a:t>Objective:</a:t>
            </a:r>
          </a:p>
          <a:p>
            <a:endParaRPr lang="fr-FR" sz="800" dirty="0">
              <a:latin typeface="Times New Roman" panose="02020603050405020304" pitchFamily="18" charset="0"/>
              <a:cs typeface="Times New Roman" panose="02020603050405020304" pitchFamily="18" charset="0"/>
            </a:endParaRPr>
          </a:p>
          <a:p>
            <a:r>
              <a:rPr lang="fr-FR" dirty="0" err="1">
                <a:latin typeface="Times New Roman" panose="02020603050405020304" pitchFamily="18" charset="0"/>
                <a:cs typeface="Times New Roman" panose="02020603050405020304" pitchFamily="18" charset="0"/>
              </a:rPr>
              <a:t>Optimization</a:t>
            </a:r>
            <a:r>
              <a:rPr lang="fr-FR" dirty="0">
                <a:latin typeface="Times New Roman" panose="02020603050405020304" pitchFamily="18" charset="0"/>
                <a:cs typeface="Times New Roman" panose="02020603050405020304" pitchFamily="18" charset="0"/>
              </a:rPr>
              <a:t> of the </a:t>
            </a:r>
            <a:r>
              <a:rPr lang="fr-FR" dirty="0" err="1">
                <a:latin typeface="Times New Roman" panose="02020603050405020304" pitchFamily="18" charset="0"/>
                <a:cs typeface="Times New Roman" panose="02020603050405020304" pitchFamily="18" charset="0"/>
              </a:rPr>
              <a:t>wire</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drawing</a:t>
            </a:r>
            <a:r>
              <a:rPr lang="fr-FR" dirty="0">
                <a:latin typeface="Times New Roman" panose="02020603050405020304" pitchFamily="18" charset="0"/>
                <a:cs typeface="Times New Roman" panose="02020603050405020304" pitchFamily="18" charset="0"/>
              </a:rPr>
              <a:t> and </a:t>
            </a:r>
            <a:r>
              <a:rPr lang="fr-FR" dirty="0" err="1">
                <a:latin typeface="Times New Roman" panose="02020603050405020304" pitchFamily="18" charset="0"/>
                <a:cs typeface="Times New Roman" panose="02020603050405020304" pitchFamily="18" charset="0"/>
              </a:rPr>
              <a:t>rolling</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processing</a:t>
            </a:r>
            <a:r>
              <a:rPr lang="fr-FR" dirty="0">
                <a:latin typeface="Times New Roman" panose="02020603050405020304" pitchFamily="18" charset="0"/>
                <a:cs typeface="Times New Roman" panose="02020603050405020304" pitchFamily="18" charset="0"/>
              </a:rPr>
              <a:t> of </a:t>
            </a:r>
            <a:r>
              <a:rPr lang="fr-FR" dirty="0" err="1">
                <a:latin typeface="Times New Roman" panose="02020603050405020304" pitchFamily="18" charset="0"/>
                <a:cs typeface="Times New Roman" panose="02020603050405020304" pitchFamily="18" charset="0"/>
              </a:rPr>
              <a:t>stainless</a:t>
            </a:r>
            <a:r>
              <a:rPr lang="fr-FR" dirty="0">
                <a:latin typeface="Times New Roman" panose="02020603050405020304" pitchFamily="18" charset="0"/>
                <a:cs typeface="Times New Roman" panose="02020603050405020304" pitchFamily="18" charset="0"/>
              </a:rPr>
              <a:t> </a:t>
            </a:r>
            <a:r>
              <a:rPr lang="fr-FR" dirty="0" err="1">
                <a:latin typeface="Times New Roman" panose="02020603050405020304" pitchFamily="18" charset="0"/>
                <a:cs typeface="Times New Roman" panose="02020603050405020304" pitchFamily="18" charset="0"/>
              </a:rPr>
              <a:t>steel</a:t>
            </a:r>
            <a:r>
              <a:rPr lang="fr-FR" dirty="0">
                <a:latin typeface="Times New Roman" panose="02020603050405020304" pitchFamily="18" charset="0"/>
                <a:cs typeface="Times New Roman" panose="02020603050405020304" pitchFamily="18" charset="0"/>
              </a:rPr>
              <a:t> profils</a:t>
            </a:r>
          </a:p>
        </p:txBody>
      </p:sp>
      <p:pic>
        <p:nvPicPr>
          <p:cNvPr id="5" name="Image 4">
            <a:extLst>
              <a:ext uri="{FF2B5EF4-FFF2-40B4-BE49-F238E27FC236}">
                <a16:creationId xmlns:a16="http://schemas.microsoft.com/office/drawing/2014/main" xmlns="" id="{114FBB3B-834F-4878-A33A-E7BE580E64D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7550" y="3120605"/>
            <a:ext cx="5676900" cy="2628900"/>
          </a:xfrm>
          <a:prstGeom prst="rect">
            <a:avLst/>
          </a:prstGeom>
        </p:spPr>
      </p:pic>
    </p:spTree>
    <p:extLst>
      <p:ext uri="{BB962C8B-B14F-4D97-AF65-F5344CB8AC3E}">
        <p14:creationId xmlns:p14="http://schemas.microsoft.com/office/powerpoint/2010/main" val="8400420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SIMUNUMERIQUE (2)">
            <a:hlinkClick r:id="" action="ppaction://media"/>
            <a:extLst>
              <a:ext uri="{FF2B5EF4-FFF2-40B4-BE49-F238E27FC236}">
                <a16:creationId xmlns:a16="http://schemas.microsoft.com/office/drawing/2014/main" xmlns="" id="{D87617F0-0409-4D6B-9D4F-66990E995A1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101600"/>
            <a:ext cx="12192000" cy="6654800"/>
          </a:xfrm>
          <a:prstGeom prst="rect">
            <a:avLst/>
          </a:prstGeom>
        </p:spPr>
      </p:pic>
    </p:spTree>
    <p:extLst>
      <p:ext uri="{BB962C8B-B14F-4D97-AF65-F5344CB8AC3E}">
        <p14:creationId xmlns:p14="http://schemas.microsoft.com/office/powerpoint/2010/main" val="613589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247"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4">
            <a:extLst>
              <a:ext uri="{FF2B5EF4-FFF2-40B4-BE49-F238E27FC236}">
                <a16:creationId xmlns:a16="http://schemas.microsoft.com/office/drawing/2014/main" xmlns="" id="{7682DDBA-C2A5-4A2A-A551-45FEFDA71FDC}"/>
              </a:ext>
            </a:extLst>
          </p:cNvPr>
          <p:cNvSpPr txBox="1">
            <a:spLocks/>
          </p:cNvSpPr>
          <p:nvPr/>
        </p:nvSpPr>
        <p:spPr>
          <a:xfrm>
            <a:off x="8737600" y="6248400"/>
            <a:ext cx="2844800" cy="457200"/>
          </a:xfrm>
          <a:prstGeom prst="rect">
            <a:avLst/>
          </a:prstGeom>
        </p:spPr>
        <p:txBody>
          <a:bodyPr vert="horz" lIns="91440" tIns="45720" rIns="91440" bIns="45720" rtlCol="0" anchor="ctr"/>
          <a:lstStyle>
            <a:defPPr>
              <a:defRPr lang="fr-FR"/>
            </a:defPPr>
            <a:lvl1pPr marL="0" algn="ct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E4007B3D-4D6D-4094-B825-8CFC6C8DC810}" type="slidenum">
              <a:rPr lang="fr-FR" smtClean="0"/>
              <a:pPr/>
              <a:t>23</a:t>
            </a:fld>
            <a:endParaRPr lang="fr-FR"/>
          </a:p>
        </p:txBody>
      </p:sp>
      <p:sp>
        <p:nvSpPr>
          <p:cNvPr id="3" name="Titre 1">
            <a:extLst>
              <a:ext uri="{FF2B5EF4-FFF2-40B4-BE49-F238E27FC236}">
                <a16:creationId xmlns:a16="http://schemas.microsoft.com/office/drawing/2014/main" xmlns="" id="{D1151B3A-ECC7-47E5-B7E5-870A6AF6E67E}"/>
              </a:ext>
            </a:extLst>
          </p:cNvPr>
          <p:cNvSpPr txBox="1">
            <a:spLocks/>
          </p:cNvSpPr>
          <p:nvPr/>
        </p:nvSpPr>
        <p:spPr>
          <a:xfrm>
            <a:off x="199493" y="46330"/>
            <a:ext cx="11319048" cy="595536"/>
          </a:xfrm>
          <a:prstGeom prst="rect">
            <a:avLst/>
          </a:prstGeom>
        </p:spPr>
        <p:txBody>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2600" b="1" dirty="0">
                <a:latin typeface="Georgia" panose="02040502050405020303" pitchFamily="18" charset="0"/>
              </a:rPr>
              <a:t>Pulled Rolling on the </a:t>
            </a:r>
            <a:r>
              <a:rPr lang="en-US" sz="2600" b="1" dirty="0" err="1">
                <a:latin typeface="Georgia" panose="02040502050405020303" pitchFamily="18" charset="0"/>
              </a:rPr>
              <a:t>Eurodraw</a:t>
            </a:r>
            <a:r>
              <a:rPr lang="en-US" sz="2600" b="1" dirty="0">
                <a:latin typeface="Georgia" panose="02040502050405020303" pitchFamily="18" charset="0"/>
              </a:rPr>
              <a:t> </a:t>
            </a:r>
            <a:r>
              <a:rPr lang="fr-FR" sz="2600" b="1" dirty="0">
                <a:latin typeface="Georgia" panose="02040502050405020303" pitchFamily="18" charset="0"/>
              </a:rPr>
              <a:t>–</a:t>
            </a:r>
            <a:r>
              <a:rPr lang="en-US" sz="2600" b="1" dirty="0">
                <a:latin typeface="Georgia" panose="02040502050405020303" pitchFamily="18" charset="0"/>
              </a:rPr>
              <a:t> Results </a:t>
            </a:r>
            <a:r>
              <a:rPr lang="fr-FR" sz="2600" b="1" dirty="0">
                <a:latin typeface="Georgia" panose="02040502050405020303" pitchFamily="18" charset="0"/>
              </a:rPr>
              <a:t>–</a:t>
            </a:r>
            <a:r>
              <a:rPr lang="en-US" sz="2600" b="1" dirty="0">
                <a:latin typeface="Georgia" panose="02040502050405020303" pitchFamily="18" charset="0"/>
              </a:rPr>
              <a:t> Rolling 1</a:t>
            </a:r>
            <a:r>
              <a:rPr lang="en-US" sz="2600" b="1" baseline="30000" dirty="0">
                <a:latin typeface="Georgia" panose="02040502050405020303" pitchFamily="18" charset="0"/>
              </a:rPr>
              <a:t>st</a:t>
            </a:r>
            <a:r>
              <a:rPr lang="en-US" sz="2600" b="1" dirty="0">
                <a:latin typeface="Georgia" panose="02040502050405020303" pitchFamily="18" charset="0"/>
              </a:rPr>
              <a:t> pass</a:t>
            </a:r>
            <a:endParaRPr lang="fr-FR" sz="2600" b="1" dirty="0">
              <a:latin typeface="Georgia" panose="02040502050405020303" pitchFamily="18" charset="0"/>
            </a:endParaRPr>
          </a:p>
        </p:txBody>
      </p:sp>
      <p:sp>
        <p:nvSpPr>
          <p:cNvPr id="4" name="TextBox 8">
            <a:extLst>
              <a:ext uri="{FF2B5EF4-FFF2-40B4-BE49-F238E27FC236}">
                <a16:creationId xmlns:a16="http://schemas.microsoft.com/office/drawing/2014/main" xmlns="" id="{D2757AC4-8E69-42A5-B58B-450B3B1B25F3}"/>
              </a:ext>
            </a:extLst>
          </p:cNvPr>
          <p:cNvSpPr txBox="1"/>
          <p:nvPr/>
        </p:nvSpPr>
        <p:spPr>
          <a:xfrm>
            <a:off x="1946513" y="3508533"/>
            <a:ext cx="2430083" cy="369332"/>
          </a:xfrm>
          <a:prstGeom prst="rect">
            <a:avLst/>
          </a:prstGeom>
          <a:noFill/>
        </p:spPr>
        <p:txBody>
          <a:bodyPr wrap="square" rtlCol="0">
            <a:spAutoFit/>
          </a:bodyPr>
          <a:lstStyle/>
          <a:p>
            <a:pPr algn="ctr"/>
            <a:r>
              <a:rPr lang="en-GB" dirty="0"/>
              <a:t>1</a:t>
            </a:r>
            <a:r>
              <a:rPr lang="en-GB" baseline="30000" dirty="0"/>
              <a:t>st</a:t>
            </a:r>
            <a:r>
              <a:rPr lang="en-GB" dirty="0"/>
              <a:t> pass: Temperature</a:t>
            </a:r>
          </a:p>
        </p:txBody>
      </p:sp>
      <p:sp>
        <p:nvSpPr>
          <p:cNvPr id="5" name="TextBox 10">
            <a:extLst>
              <a:ext uri="{FF2B5EF4-FFF2-40B4-BE49-F238E27FC236}">
                <a16:creationId xmlns:a16="http://schemas.microsoft.com/office/drawing/2014/main" xmlns="" id="{DF086B16-8DB2-4B36-9879-950ABC65FD25}"/>
              </a:ext>
            </a:extLst>
          </p:cNvPr>
          <p:cNvSpPr txBox="1"/>
          <p:nvPr/>
        </p:nvSpPr>
        <p:spPr>
          <a:xfrm>
            <a:off x="7704120" y="3508533"/>
            <a:ext cx="2655508" cy="369332"/>
          </a:xfrm>
          <a:prstGeom prst="rect">
            <a:avLst/>
          </a:prstGeom>
          <a:noFill/>
        </p:spPr>
        <p:txBody>
          <a:bodyPr wrap="square" rtlCol="0">
            <a:spAutoFit/>
          </a:bodyPr>
          <a:lstStyle/>
          <a:p>
            <a:pPr algn="ctr"/>
            <a:r>
              <a:rPr lang="en-GB" dirty="0"/>
              <a:t>2</a:t>
            </a:r>
            <a:r>
              <a:rPr lang="en-GB" baseline="30000" dirty="0"/>
              <a:t>nd</a:t>
            </a:r>
            <a:r>
              <a:rPr lang="en-GB" dirty="0"/>
              <a:t> pass: Temperature</a:t>
            </a:r>
          </a:p>
        </p:txBody>
      </p:sp>
      <p:sp>
        <p:nvSpPr>
          <p:cNvPr id="6" name="TextBox 12">
            <a:extLst>
              <a:ext uri="{FF2B5EF4-FFF2-40B4-BE49-F238E27FC236}">
                <a16:creationId xmlns:a16="http://schemas.microsoft.com/office/drawing/2014/main" xmlns="" id="{81CF7362-2A85-4916-99F6-22E9A6777DF6}"/>
              </a:ext>
            </a:extLst>
          </p:cNvPr>
          <p:cNvSpPr txBox="1"/>
          <p:nvPr/>
        </p:nvSpPr>
        <p:spPr>
          <a:xfrm>
            <a:off x="1572917" y="6216134"/>
            <a:ext cx="3177140" cy="369332"/>
          </a:xfrm>
          <a:prstGeom prst="rect">
            <a:avLst/>
          </a:prstGeom>
          <a:noFill/>
        </p:spPr>
        <p:txBody>
          <a:bodyPr wrap="square" rtlCol="0">
            <a:spAutoFit/>
          </a:bodyPr>
          <a:lstStyle/>
          <a:p>
            <a:pPr algn="ctr"/>
            <a:r>
              <a:rPr lang="en-GB" dirty="0"/>
              <a:t>1</a:t>
            </a:r>
            <a:r>
              <a:rPr lang="en-GB" baseline="30000" dirty="0"/>
              <a:t>st</a:t>
            </a:r>
            <a:r>
              <a:rPr lang="en-GB" dirty="0"/>
              <a:t> pass: Breaking criterium </a:t>
            </a:r>
          </a:p>
        </p:txBody>
      </p:sp>
      <p:sp>
        <p:nvSpPr>
          <p:cNvPr id="7" name="TextBox 13">
            <a:extLst>
              <a:ext uri="{FF2B5EF4-FFF2-40B4-BE49-F238E27FC236}">
                <a16:creationId xmlns:a16="http://schemas.microsoft.com/office/drawing/2014/main" xmlns="" id="{818F8179-78A4-489C-BA0E-CE9B051B642B}"/>
              </a:ext>
            </a:extLst>
          </p:cNvPr>
          <p:cNvSpPr txBox="1"/>
          <p:nvPr/>
        </p:nvSpPr>
        <p:spPr>
          <a:xfrm>
            <a:off x="7443304" y="6216134"/>
            <a:ext cx="3177140" cy="369332"/>
          </a:xfrm>
          <a:prstGeom prst="rect">
            <a:avLst/>
          </a:prstGeom>
          <a:noFill/>
        </p:spPr>
        <p:txBody>
          <a:bodyPr wrap="square" rtlCol="0">
            <a:spAutoFit/>
          </a:bodyPr>
          <a:lstStyle/>
          <a:p>
            <a:pPr algn="ctr"/>
            <a:r>
              <a:rPr lang="en-GB" dirty="0"/>
              <a:t>2</a:t>
            </a:r>
            <a:r>
              <a:rPr lang="en-GB" baseline="30000" dirty="0"/>
              <a:t>nd</a:t>
            </a:r>
            <a:r>
              <a:rPr lang="en-GB" dirty="0"/>
              <a:t> passe: Breaking criterium </a:t>
            </a:r>
          </a:p>
        </p:txBody>
      </p:sp>
      <p:pic>
        <p:nvPicPr>
          <p:cNvPr id="8" name="Picture 2">
            <a:extLst>
              <a:ext uri="{FF2B5EF4-FFF2-40B4-BE49-F238E27FC236}">
                <a16:creationId xmlns:a16="http://schemas.microsoft.com/office/drawing/2014/main" xmlns="" id="{72F0AE43-A502-47A8-974A-08CF486A289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44487" y="1348533"/>
            <a:ext cx="3834000" cy="2160000"/>
          </a:xfrm>
          <a:prstGeom prst="rect">
            <a:avLst/>
          </a:prstGeom>
        </p:spPr>
      </p:pic>
      <p:pic>
        <p:nvPicPr>
          <p:cNvPr id="9" name="Picture 6">
            <a:extLst>
              <a:ext uri="{FF2B5EF4-FFF2-40B4-BE49-F238E27FC236}">
                <a16:creationId xmlns:a16="http://schemas.microsoft.com/office/drawing/2014/main" xmlns="" id="{9205024C-16F7-40A6-BC8D-899B74E8D7E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4487" y="4056134"/>
            <a:ext cx="3834000" cy="2160000"/>
          </a:xfrm>
          <a:prstGeom prst="rect">
            <a:avLst/>
          </a:prstGeom>
        </p:spPr>
      </p:pic>
      <p:pic>
        <p:nvPicPr>
          <p:cNvPr id="10" name="Picture 20">
            <a:extLst>
              <a:ext uri="{FF2B5EF4-FFF2-40B4-BE49-F238E27FC236}">
                <a16:creationId xmlns:a16="http://schemas.microsoft.com/office/drawing/2014/main" xmlns="" id="{7AD5F935-6F06-4A61-9A9D-CBBAD41CFD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13513" y="1356545"/>
            <a:ext cx="3834000" cy="2160000"/>
          </a:xfrm>
          <a:prstGeom prst="rect">
            <a:avLst/>
          </a:prstGeom>
        </p:spPr>
      </p:pic>
      <p:pic>
        <p:nvPicPr>
          <p:cNvPr id="11" name="Picture 22">
            <a:extLst>
              <a:ext uri="{FF2B5EF4-FFF2-40B4-BE49-F238E27FC236}">
                <a16:creationId xmlns:a16="http://schemas.microsoft.com/office/drawing/2014/main" xmlns="" id="{B1CA8E20-7296-472B-A166-7549DCCF725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04354" y="4088400"/>
            <a:ext cx="3834000" cy="2160000"/>
          </a:xfrm>
          <a:prstGeom prst="rect">
            <a:avLst/>
          </a:prstGeom>
        </p:spPr>
      </p:pic>
    </p:spTree>
    <p:extLst>
      <p:ext uri="{BB962C8B-B14F-4D97-AF65-F5344CB8AC3E}">
        <p14:creationId xmlns:p14="http://schemas.microsoft.com/office/powerpoint/2010/main" val="334541238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3641" t="73648" r="28252" b="9557"/>
          <a:stretch/>
        </p:blipFill>
        <p:spPr bwMode="auto">
          <a:xfrm>
            <a:off x="390409" y="4011962"/>
            <a:ext cx="7047782" cy="13739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l="25194" t="54276" r="25971" b="25005"/>
          <a:stretch/>
        </p:blipFill>
        <p:spPr bwMode="auto">
          <a:xfrm>
            <a:off x="697294" y="5364094"/>
            <a:ext cx="6365357" cy="150018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4"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t="9924" r="19483" b="37095"/>
          <a:stretch/>
        </p:blipFill>
        <p:spPr bwMode="auto">
          <a:xfrm>
            <a:off x="513362" y="116085"/>
            <a:ext cx="7146155" cy="26450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21275" t="71543" r="19483" b="9766"/>
          <a:stretch/>
        </p:blipFill>
        <p:spPr bwMode="auto">
          <a:xfrm>
            <a:off x="513362" y="2761132"/>
            <a:ext cx="7047782" cy="12508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7798280" y="549577"/>
            <a:ext cx="4183810" cy="5539978"/>
          </a:xfrm>
          <a:prstGeom prst="rect">
            <a:avLst/>
          </a:prstGeom>
        </p:spPr>
        <p:txBody>
          <a:bodyPr wrap="square">
            <a:spAutoFit/>
          </a:bodyPr>
          <a:lstStyle/>
          <a:p>
            <a:pPr algn="just"/>
            <a:r>
              <a:rPr lang="uk-UA" b="1" dirty="0"/>
              <a:t>Інститут Жана </a:t>
            </a:r>
            <a:r>
              <a:rPr lang="uk-UA" b="1" dirty="0" err="1"/>
              <a:t>Ламура</a:t>
            </a:r>
            <a:r>
              <a:rPr lang="uk-UA" b="1" dirty="0"/>
              <a:t> </a:t>
            </a:r>
            <a:r>
              <a:rPr lang="uk-UA" sz="1600" b="1" dirty="0"/>
              <a:t>(</a:t>
            </a:r>
            <a:r>
              <a:rPr lang="en-US" sz="1600" b="1" dirty="0"/>
              <a:t>IJL) </a:t>
            </a:r>
            <a:r>
              <a:rPr lang="uk-UA" sz="1600" dirty="0"/>
              <a:t>є фундаментальною та прикладною дослідницькою лабораторією в галузі матеріалознавства. Це об’єднаний підрозділ (</a:t>
            </a:r>
            <a:r>
              <a:rPr lang="en-US" sz="1600" dirty="0"/>
              <a:t>UMR 7198) CNRS </a:t>
            </a:r>
            <a:r>
              <a:rPr lang="uk-UA" sz="1600" dirty="0"/>
              <a:t>та Університету Лотарингії та приєднаний до Інституту хімії </a:t>
            </a:r>
            <a:r>
              <a:rPr lang="en-US" sz="1600" dirty="0"/>
              <a:t>CNRS</a:t>
            </a:r>
            <a:r>
              <a:rPr lang="en-US" sz="1600" dirty="0" smtClean="0"/>
              <a:t>.</a:t>
            </a:r>
          </a:p>
          <a:p>
            <a:pPr algn="just"/>
            <a:r>
              <a:rPr lang="uk-UA" sz="1600" dirty="0" smtClean="0"/>
              <a:t>Це </a:t>
            </a:r>
            <a:r>
              <a:rPr lang="uk-UA" sz="1600" dirty="0" err="1"/>
              <a:t>багатотематична</a:t>
            </a:r>
            <a:r>
              <a:rPr lang="uk-UA" sz="1600" dirty="0"/>
              <a:t> лабораторія, яка охоплює матеріали, металургію, </a:t>
            </a:r>
            <a:r>
              <a:rPr lang="uk-UA" sz="1600" dirty="0" err="1"/>
              <a:t>нанонауки</a:t>
            </a:r>
            <a:r>
              <a:rPr lang="uk-UA" sz="1600" dirty="0"/>
              <a:t>, плазму, поверхні та електроніку у відповідь на соціальні виклики, такі як енергетика, навколишнє середовище, промисловість майбутнього, мобільність, збереження ресурсів і здоров’я</a:t>
            </a:r>
            <a:r>
              <a:rPr lang="uk-UA" sz="1600" dirty="0" smtClean="0"/>
              <a:t>.</a:t>
            </a:r>
            <a:r>
              <a:rPr lang="en-US" sz="1600" dirty="0" smtClean="0"/>
              <a:t> </a:t>
            </a:r>
          </a:p>
          <a:p>
            <a:pPr algn="just"/>
            <a:r>
              <a:rPr lang="en-US" sz="1600" b="1" dirty="0">
                <a:solidFill>
                  <a:prstClr val="black"/>
                </a:solidFill>
              </a:rPr>
              <a:t>IJL</a:t>
            </a:r>
            <a:r>
              <a:rPr lang="uk-UA" sz="1600" dirty="0" smtClean="0"/>
              <a:t> </a:t>
            </a:r>
            <a:r>
              <a:rPr lang="uk-UA" sz="1600" dirty="0"/>
              <a:t>дослідницька робота варіюється від проектування матеріалів до їх промислового застосування</a:t>
            </a:r>
            <a:r>
              <a:rPr lang="uk-UA" sz="1600" dirty="0" smtClean="0"/>
              <a:t>.</a:t>
            </a:r>
            <a:r>
              <a:rPr lang="en-US" sz="1600" dirty="0" smtClean="0"/>
              <a:t> </a:t>
            </a:r>
            <a:r>
              <a:rPr lang="uk-UA" sz="1600" dirty="0" smtClean="0"/>
              <a:t>Його </a:t>
            </a:r>
            <a:r>
              <a:rPr lang="uk-UA" sz="1600" dirty="0"/>
              <a:t>науково-дослідницьку роботу здійснюють 25 груп, організованих у 4 наукові відділи та науково-технічний колектив</a:t>
            </a:r>
            <a:r>
              <a:rPr lang="uk-UA" sz="1600" dirty="0" smtClean="0"/>
              <a:t>.</a:t>
            </a:r>
            <a:endParaRPr lang="en-US" sz="1600" dirty="0" smtClean="0"/>
          </a:p>
          <a:p>
            <a:pPr algn="just"/>
            <a:r>
              <a:rPr lang="en-US" sz="1600" b="1" dirty="0"/>
              <a:t>IJL</a:t>
            </a:r>
            <a:r>
              <a:rPr lang="en-US" sz="1600" dirty="0" smtClean="0"/>
              <a:t> </a:t>
            </a:r>
            <a:r>
              <a:rPr lang="uk-UA" sz="1600" dirty="0"/>
              <a:t>базується в </a:t>
            </a:r>
            <a:r>
              <a:rPr lang="uk-UA" sz="1600" dirty="0" err="1"/>
              <a:t>Нансі</a:t>
            </a:r>
            <a:r>
              <a:rPr lang="uk-UA" sz="1600" dirty="0"/>
              <a:t>, на </a:t>
            </a:r>
            <a:r>
              <a:rPr lang="uk-UA" sz="1600" dirty="0" err="1"/>
              <a:t>кампусі</a:t>
            </a:r>
            <a:r>
              <a:rPr lang="uk-UA" sz="1600" dirty="0"/>
              <a:t> Артема, і кілька груп розташовані в інших </a:t>
            </a:r>
            <a:r>
              <a:rPr lang="uk-UA" sz="1600" dirty="0" err="1"/>
              <a:t>кампусах</a:t>
            </a:r>
            <a:r>
              <a:rPr lang="uk-UA" sz="1600" dirty="0"/>
              <a:t> </a:t>
            </a:r>
            <a:r>
              <a:rPr lang="uk-UA" sz="1600" dirty="0" err="1"/>
              <a:t>Нансі</a:t>
            </a:r>
            <a:r>
              <a:rPr lang="uk-UA" sz="1600" dirty="0"/>
              <a:t>, а також у </a:t>
            </a:r>
            <a:r>
              <a:rPr lang="uk-UA" sz="1600" dirty="0" err="1"/>
              <a:t>Меці</a:t>
            </a:r>
            <a:r>
              <a:rPr lang="uk-UA" sz="1600" dirty="0"/>
              <a:t> та </a:t>
            </a:r>
            <a:r>
              <a:rPr lang="uk-UA" sz="1600" dirty="0" err="1"/>
              <a:t>Епіналі</a:t>
            </a:r>
            <a:r>
              <a:rPr lang="uk-UA" sz="1600" dirty="0"/>
              <a:t>.</a:t>
            </a:r>
          </a:p>
        </p:txBody>
      </p:sp>
    </p:spTree>
    <p:extLst>
      <p:ext uri="{BB962C8B-B14F-4D97-AF65-F5344CB8AC3E}">
        <p14:creationId xmlns:p14="http://schemas.microsoft.com/office/powerpoint/2010/main" val="29391384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0671" t="15448" r="11621" b="3258"/>
          <a:stretch/>
        </p:blipFill>
        <p:spPr bwMode="auto">
          <a:xfrm>
            <a:off x="905692" y="323249"/>
            <a:ext cx="10368950" cy="61016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406949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14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4321" t="18037" r="20048" b="9557"/>
          <a:stretch/>
        </p:blipFill>
        <p:spPr bwMode="auto">
          <a:xfrm>
            <a:off x="346333" y="1445622"/>
            <a:ext cx="5737070" cy="512064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14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3884" t="24681" r="21019" b="8176"/>
          <a:stretch/>
        </p:blipFill>
        <p:spPr bwMode="auto">
          <a:xfrm>
            <a:off x="6083403" y="1709839"/>
            <a:ext cx="5798993" cy="48564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5340636" y="504093"/>
            <a:ext cx="1718740" cy="461665"/>
          </a:xfrm>
          <a:prstGeom prst="rect">
            <a:avLst/>
          </a:prstGeom>
        </p:spPr>
        <p:txBody>
          <a:bodyPr wrap="none">
            <a:spAutoFit/>
          </a:bodyPr>
          <a:lstStyle/>
          <a:p>
            <a:r>
              <a:rPr lang="uk-UA" sz="2400" b="1" dirty="0" smtClean="0"/>
              <a:t>ПУБЛІКАЦІЇ</a:t>
            </a:r>
            <a:endParaRPr lang="uk-UA" sz="2400" b="1" dirty="0"/>
          </a:p>
        </p:txBody>
      </p:sp>
    </p:spTree>
    <p:extLst>
      <p:ext uri="{BB962C8B-B14F-4D97-AF65-F5344CB8AC3E}">
        <p14:creationId xmlns:p14="http://schemas.microsoft.com/office/powerpoint/2010/main" val="469048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6796" t="17174" r="14758" b="7227"/>
          <a:stretch/>
        </p:blipFill>
        <p:spPr bwMode="auto">
          <a:xfrm>
            <a:off x="1236955" y="546265"/>
            <a:ext cx="9640051" cy="598913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81468499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84078" t="22955" r="2136" b="25092"/>
          <a:stretch/>
        </p:blipFill>
        <p:spPr bwMode="auto">
          <a:xfrm>
            <a:off x="424352" y="275124"/>
            <a:ext cx="2710734" cy="57459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Прямоугольник 1"/>
          <p:cNvSpPr/>
          <p:nvPr/>
        </p:nvSpPr>
        <p:spPr>
          <a:xfrm>
            <a:off x="3735977" y="520226"/>
            <a:ext cx="7916092" cy="1754326"/>
          </a:xfrm>
          <a:prstGeom prst="rect">
            <a:avLst/>
          </a:prstGeom>
        </p:spPr>
        <p:txBody>
          <a:bodyPr wrap="square">
            <a:spAutoFit/>
          </a:bodyPr>
          <a:lstStyle/>
          <a:p>
            <a:pPr algn="just"/>
            <a:r>
              <a:rPr lang="fr-FR" dirty="0"/>
              <a:t>The </a:t>
            </a:r>
            <a:r>
              <a:rPr lang="fr-FR" b="1" dirty="0"/>
              <a:t>French National Centre for Scientific Research</a:t>
            </a:r>
            <a:r>
              <a:rPr lang="fr-FR" dirty="0"/>
              <a:t> (French: </a:t>
            </a:r>
            <a:r>
              <a:rPr lang="fr-FR" i="1" dirty="0"/>
              <a:t>Centre national de la recherche scientifique</a:t>
            </a:r>
            <a:r>
              <a:rPr lang="fr-FR" dirty="0"/>
              <a:t>, </a:t>
            </a:r>
            <a:r>
              <a:rPr lang="fr-FR" b="1" dirty="0"/>
              <a:t>CNRS</a:t>
            </a:r>
            <a:r>
              <a:rPr lang="fr-FR" dirty="0"/>
              <a:t>) </a:t>
            </a:r>
            <a:r>
              <a:rPr lang="uk-UA" dirty="0"/>
              <a:t>є французькою державною дослідницькою </a:t>
            </a:r>
            <a:r>
              <a:rPr lang="uk-UA" dirty="0" smtClean="0"/>
              <a:t>організацією </a:t>
            </a:r>
            <a:r>
              <a:rPr lang="uk-UA" dirty="0"/>
              <a:t>і є найбільшим агентством фундаментальної науки в </a:t>
            </a:r>
            <a:r>
              <a:rPr lang="uk-UA" dirty="0" smtClean="0"/>
              <a:t>Європі. У </a:t>
            </a:r>
            <a:r>
              <a:rPr lang="uk-UA" dirty="0"/>
              <a:t>2016 році в ньому працювало 31 637 співробітників, у тому числі 11 137 штатних науковців, 13 415 інженерно-технічних працівників і 7 085 контрактників.</a:t>
            </a:r>
          </a:p>
        </p:txBody>
      </p:sp>
      <p:sp>
        <p:nvSpPr>
          <p:cNvPr id="3" name="Прямоугольник 2"/>
          <p:cNvSpPr/>
          <p:nvPr/>
        </p:nvSpPr>
        <p:spPr>
          <a:xfrm>
            <a:off x="8299268" y="2742266"/>
            <a:ext cx="3048000" cy="3139321"/>
          </a:xfrm>
          <a:prstGeom prst="rect">
            <a:avLst/>
          </a:prstGeom>
        </p:spPr>
        <p:txBody>
          <a:bodyPr wrap="square">
            <a:spAutoFit/>
          </a:bodyPr>
          <a:lstStyle/>
          <a:p>
            <a:r>
              <a:rPr lang="fr-FR" dirty="0"/>
              <a:t>Alain JARDY</a:t>
            </a:r>
            <a:br>
              <a:rPr lang="fr-FR" dirty="0"/>
            </a:br>
            <a:r>
              <a:rPr lang="fr-FR" dirty="0"/>
              <a:t>Directeur de Recherches CNRS</a:t>
            </a:r>
            <a:br>
              <a:rPr lang="fr-FR" dirty="0"/>
            </a:br>
            <a:r>
              <a:rPr lang="fr-FR" dirty="0"/>
              <a:t>Responsable de l'Equipe "Procédés d'Elaboration"</a:t>
            </a:r>
            <a:br>
              <a:rPr lang="fr-FR" dirty="0"/>
            </a:br>
            <a:r>
              <a:rPr lang="fr-FR" dirty="0"/>
              <a:t>Institut Jean Lamour - Département SI2M / Laboratoire d'Excellence DAMAS</a:t>
            </a:r>
            <a:br>
              <a:rPr lang="fr-FR" dirty="0"/>
            </a:br>
            <a:r>
              <a:rPr lang="fr-FR" dirty="0"/>
              <a:t>Campus ARTEM, 2 allée André Guinier, BP 50840, 54011 Nancy Cedex</a:t>
            </a:r>
            <a:endParaRPr lang="uk-UA" dirty="0"/>
          </a:p>
        </p:txBody>
      </p:sp>
      <p:pic>
        <p:nvPicPr>
          <p:cNvPr id="7171"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735977" y="2742266"/>
            <a:ext cx="4371560" cy="327884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56992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Диаграмма 1">
            <a:extLst>
              <a:ext uri="{FF2B5EF4-FFF2-40B4-BE49-F238E27FC236}">
                <a16:creationId xmlns:lc="http://schemas.openxmlformats.org/drawingml/2006/lockedCanvas" xmlns:a16="http://schemas.microsoft.com/office/drawing/2014/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id="{20BD6281-271D-FBF2-7CCA-D5D38DBBDA53}"/>
              </a:ext>
            </a:extLst>
          </p:cNvPr>
          <p:cNvGraphicFramePr/>
          <p:nvPr>
            <p:extLst>
              <p:ext uri="{D42A27DB-BD31-4B8C-83A1-F6EECF244321}">
                <p14:modId xmlns:p14="http://schemas.microsoft.com/office/powerpoint/2010/main" val="254942068"/>
              </p:ext>
            </p:extLst>
          </p:nvPr>
        </p:nvGraphicFramePr>
        <p:xfrm>
          <a:off x="1407523" y="1304107"/>
          <a:ext cx="9330146" cy="4234543"/>
        </p:xfrm>
        <a:graphic>
          <a:graphicData uri="http://schemas.openxmlformats.org/drawingml/2006/chart">
            <c:chart xmlns:c="http://schemas.openxmlformats.org/drawingml/2006/chart" xmlns:r="http://schemas.openxmlformats.org/officeDocument/2006/relationships" r:id="rId2"/>
          </a:graphicData>
        </a:graphic>
      </p:graphicFrame>
      <p:sp>
        <p:nvSpPr>
          <p:cNvPr id="3" name="Прямоугольник 2"/>
          <p:cNvSpPr/>
          <p:nvPr/>
        </p:nvSpPr>
        <p:spPr>
          <a:xfrm>
            <a:off x="1201783" y="5805493"/>
            <a:ext cx="6096000" cy="707886"/>
          </a:xfrm>
          <a:prstGeom prst="rect">
            <a:avLst/>
          </a:prstGeom>
        </p:spPr>
        <p:txBody>
          <a:bodyPr>
            <a:spAutoFit/>
          </a:bodyPr>
          <a:lstStyle/>
          <a:p>
            <a:r>
              <a:rPr lang="uk-UA" dirty="0"/>
              <a:t>Всього </a:t>
            </a:r>
            <a:r>
              <a:rPr lang="uk-UA" dirty="0" smtClean="0"/>
              <a:t>подано </a:t>
            </a:r>
            <a:r>
              <a:rPr lang="uk-UA" dirty="0"/>
              <a:t>заявок: </a:t>
            </a:r>
            <a:r>
              <a:rPr lang="uk-UA" sz="2000" b="1" dirty="0"/>
              <a:t>17 відділів</a:t>
            </a:r>
          </a:p>
          <a:p>
            <a:r>
              <a:rPr lang="uk-UA" dirty="0"/>
              <a:t>Всього кількість розробок: </a:t>
            </a:r>
            <a:r>
              <a:rPr lang="uk-UA" sz="2000" b="1" dirty="0"/>
              <a:t>41 од.</a:t>
            </a:r>
          </a:p>
        </p:txBody>
      </p:sp>
      <p:sp>
        <p:nvSpPr>
          <p:cNvPr id="4" name="Прямоугольник 3"/>
          <p:cNvSpPr/>
          <p:nvPr/>
        </p:nvSpPr>
        <p:spPr>
          <a:xfrm>
            <a:off x="1716672" y="411087"/>
            <a:ext cx="8302336" cy="707886"/>
          </a:xfrm>
          <a:prstGeom prst="rect">
            <a:avLst/>
          </a:prstGeom>
        </p:spPr>
        <p:txBody>
          <a:bodyPr wrap="none">
            <a:spAutoFit/>
          </a:bodyPr>
          <a:lstStyle/>
          <a:p>
            <a:pPr algn="ctr"/>
            <a:r>
              <a:rPr lang="uk-UA" sz="2400" b="1" dirty="0" smtClean="0">
                <a:solidFill>
                  <a:srgbClr val="C00000"/>
                </a:solidFill>
              </a:rPr>
              <a:t>НАУКОВО-ТЕХНІЧНА ПРОДУКЦІЯ ІЕЗ</a:t>
            </a:r>
          </a:p>
          <a:p>
            <a:pPr algn="ctr"/>
            <a:r>
              <a:rPr lang="uk-UA" sz="1600" dirty="0" smtClean="0"/>
              <a:t>(результати опитування відповідно до розпорядження №24 від 05.05.22 станом на 21.06.22) </a:t>
            </a:r>
            <a:endParaRPr lang="uk-UA" sz="1600" dirty="0"/>
          </a:p>
        </p:txBody>
      </p:sp>
    </p:spTree>
    <p:extLst>
      <p:ext uri="{BB962C8B-B14F-4D97-AF65-F5344CB8AC3E}">
        <p14:creationId xmlns:p14="http://schemas.microsoft.com/office/powerpoint/2010/main" val="8180530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Прямоугольник 1"/>
          <p:cNvSpPr/>
          <p:nvPr/>
        </p:nvSpPr>
        <p:spPr>
          <a:xfrm>
            <a:off x="500332" y="1316396"/>
            <a:ext cx="11352363" cy="4893647"/>
          </a:xfrm>
          <a:prstGeom prst="rect">
            <a:avLst/>
          </a:prstGeom>
        </p:spPr>
        <p:txBody>
          <a:bodyPr wrap="square">
            <a:spAutoFit/>
          </a:bodyPr>
          <a:lstStyle/>
          <a:p>
            <a:pPr algn="just"/>
            <a:r>
              <a:rPr lang="en-US" sz="2400" b="1" i="1" dirty="0">
                <a:solidFill>
                  <a:srgbClr val="C00000"/>
                </a:solidFill>
              </a:rPr>
              <a:t>LEM3</a:t>
            </a:r>
            <a:r>
              <a:rPr lang="en-US" i="1" dirty="0"/>
              <a:t> — </a:t>
            </a:r>
            <a:r>
              <a:rPr lang="uk-UA" i="1" dirty="0"/>
              <a:t>це підрозділ з близько 250 осіб, включаючи 150 постійних співробітників (105 </a:t>
            </a:r>
            <a:r>
              <a:rPr lang="uk-UA" i="1" dirty="0" smtClean="0"/>
              <a:t>наукових </a:t>
            </a:r>
            <a:r>
              <a:rPr lang="uk-UA" i="1" dirty="0"/>
              <a:t>співробітників, 45 адміністративних та технічних працівників (у тому числі 20 інженерів), </a:t>
            </a:r>
            <a:r>
              <a:rPr lang="uk-UA" b="1" i="1" dirty="0"/>
              <a:t>80 докторантів та аспірантів</a:t>
            </a:r>
            <a:r>
              <a:rPr lang="uk-UA" i="1" dirty="0"/>
              <a:t>, розділених на три відділи:</a:t>
            </a:r>
            <a:endParaRPr lang="uk-UA" dirty="0"/>
          </a:p>
          <a:p>
            <a:pPr algn="just"/>
            <a:r>
              <a:rPr lang="uk-UA" dirty="0"/>
              <a:t>Відділ 1: Механіка матеріалів, конструкцій та життя ( </a:t>
            </a:r>
            <a:r>
              <a:rPr lang="uk-UA" b="1" dirty="0">
                <a:hlinkClick r:id="rId2"/>
              </a:rPr>
              <a:t>ММСВ</a:t>
            </a:r>
            <a:r>
              <a:rPr lang="uk-UA" dirty="0"/>
              <a:t> ),</a:t>
            </a:r>
          </a:p>
          <a:p>
            <a:pPr algn="just"/>
            <a:r>
              <a:rPr lang="uk-UA" dirty="0"/>
              <a:t>Відділ 2: Інженерія мікроструктур, процесів, анізотропії, поведінки ( </a:t>
            </a:r>
            <a:r>
              <a:rPr lang="en-US" b="1" dirty="0">
                <a:hlinkClick r:id="rId3"/>
              </a:rPr>
              <a:t>IMPACT</a:t>
            </a:r>
            <a:r>
              <a:rPr lang="en-US" dirty="0"/>
              <a:t> ),</a:t>
            </a:r>
          </a:p>
          <a:p>
            <a:pPr algn="just"/>
            <a:r>
              <a:rPr lang="uk-UA" dirty="0"/>
              <a:t>Відділ 3: </a:t>
            </a:r>
            <a:r>
              <a:rPr lang="uk-UA" dirty="0" err="1"/>
              <a:t>Термомеханіка</a:t>
            </a:r>
            <a:r>
              <a:rPr lang="uk-UA" dirty="0"/>
              <a:t> процесів і взаємодій інструмент-матеріал ( </a:t>
            </a:r>
            <a:r>
              <a:rPr lang="uk-UA" b="1" u="sng" dirty="0" smtClean="0">
                <a:solidFill>
                  <a:schemeClr val="accent1"/>
                </a:solidFill>
                <a:hlinkClick r:id="rId4"/>
              </a:rPr>
              <a:t>Т-</a:t>
            </a:r>
            <a:r>
              <a:rPr lang="en-US" b="1" u="sng" dirty="0" smtClean="0">
                <a:solidFill>
                  <a:schemeClr val="accent1"/>
                </a:solidFill>
              </a:rPr>
              <a:t>PRIOM</a:t>
            </a:r>
            <a:r>
              <a:rPr lang="uk-UA" dirty="0"/>
              <a:t> </a:t>
            </a:r>
            <a:r>
              <a:rPr lang="uk-UA" dirty="0" smtClean="0"/>
              <a:t>).</a:t>
            </a:r>
          </a:p>
          <a:p>
            <a:pPr algn="just"/>
            <a:endParaRPr lang="uk-UA" dirty="0"/>
          </a:p>
          <a:p>
            <a:pPr algn="just"/>
            <a:r>
              <a:rPr lang="uk-UA" dirty="0" smtClean="0"/>
              <a:t>Дослідницькі </a:t>
            </a:r>
            <a:r>
              <a:rPr lang="uk-UA" dirty="0"/>
              <a:t>групи </a:t>
            </a:r>
            <a:r>
              <a:rPr lang="en-US" dirty="0"/>
              <a:t>LEM3 </a:t>
            </a:r>
            <a:r>
              <a:rPr lang="uk-UA" dirty="0" smtClean="0"/>
              <a:t>:</a:t>
            </a:r>
            <a:endParaRPr lang="uk-UA" dirty="0"/>
          </a:p>
          <a:p>
            <a:pPr algn="just"/>
            <a:r>
              <a:rPr lang="uk-UA" dirty="0"/>
              <a:t>Головний корпус </a:t>
            </a:r>
            <a:r>
              <a:rPr lang="en-US" dirty="0"/>
              <a:t>LEM3: 7 rue Félix Savart F-57070 Metz </a:t>
            </a:r>
            <a:r>
              <a:rPr lang="en-US" dirty="0" err="1"/>
              <a:t>Technopôle</a:t>
            </a:r>
            <a:r>
              <a:rPr lang="en-US" dirty="0"/>
              <a:t>| +33 (0)3 72 74 78 00</a:t>
            </a:r>
          </a:p>
          <a:p>
            <a:pPr algn="just"/>
            <a:r>
              <a:rPr lang="en-US" dirty="0"/>
              <a:t>ENIM: 1 </a:t>
            </a:r>
            <a:r>
              <a:rPr lang="en-US" dirty="0" err="1"/>
              <a:t>Rte</a:t>
            </a:r>
            <a:r>
              <a:rPr lang="en-US" dirty="0"/>
              <a:t> </a:t>
            </a:r>
            <a:r>
              <a:rPr lang="en-US" dirty="0" err="1"/>
              <a:t>d'Ars</a:t>
            </a:r>
            <a:r>
              <a:rPr lang="en-US" dirty="0"/>
              <a:t> </a:t>
            </a:r>
            <a:r>
              <a:rPr lang="en-US" dirty="0" err="1"/>
              <a:t>Laquenexy</a:t>
            </a:r>
            <a:r>
              <a:rPr lang="en-US" dirty="0"/>
              <a:t>, 57078 Metz </a:t>
            </a:r>
            <a:r>
              <a:rPr lang="en-US" dirty="0" err="1"/>
              <a:t>Technopôle</a:t>
            </a:r>
            <a:r>
              <a:rPr lang="en-US" dirty="0"/>
              <a:t> | +33 (0)3 72 74 87 00</a:t>
            </a:r>
          </a:p>
          <a:p>
            <a:pPr algn="just"/>
            <a:r>
              <a:rPr lang="en-US" dirty="0"/>
              <a:t>ENSEM: 2 avenue de la </a:t>
            </a:r>
            <a:r>
              <a:rPr lang="en-US" dirty="0" err="1"/>
              <a:t>Forêt</a:t>
            </a:r>
            <a:r>
              <a:rPr lang="en-US" dirty="0"/>
              <a:t> de </a:t>
            </a:r>
            <a:r>
              <a:rPr lang="en-US" dirty="0" err="1"/>
              <a:t>Haye</a:t>
            </a:r>
            <a:r>
              <a:rPr lang="en-US" dirty="0"/>
              <a:t> BP 90161 F-54505 </a:t>
            </a:r>
            <a:r>
              <a:rPr lang="en-US" dirty="0" err="1"/>
              <a:t>Vandoeuvre</a:t>
            </a:r>
            <a:r>
              <a:rPr lang="en-US" dirty="0"/>
              <a:t>-les-Nancy </a:t>
            </a:r>
            <a:r>
              <a:rPr lang="en-US" dirty="0" err="1"/>
              <a:t>Cedex</a:t>
            </a:r>
            <a:r>
              <a:rPr lang="en-US" dirty="0"/>
              <a:t> | +33 (0)3 72 74 44 00</a:t>
            </a:r>
          </a:p>
          <a:p>
            <a:pPr algn="just"/>
            <a:r>
              <a:rPr lang="en-US" dirty="0"/>
              <a:t>Polytech Nancy: 2 rue Jean </a:t>
            </a:r>
            <a:r>
              <a:rPr lang="en-US" dirty="0" err="1"/>
              <a:t>Lamour</a:t>
            </a:r>
            <a:r>
              <a:rPr lang="en-US" dirty="0"/>
              <a:t> F-54500 </a:t>
            </a:r>
            <a:r>
              <a:rPr lang="en-US" dirty="0" err="1"/>
              <a:t>Vandoeuvre</a:t>
            </a:r>
            <a:r>
              <a:rPr lang="en-US" dirty="0"/>
              <a:t>-les-Nancy | +33 (0)3 72 74 69 00</a:t>
            </a:r>
          </a:p>
          <a:p>
            <a:pPr algn="just"/>
            <a:r>
              <a:rPr lang="en-US" dirty="0"/>
              <a:t>GIP-</a:t>
            </a:r>
            <a:r>
              <a:rPr lang="en-US" dirty="0" err="1"/>
              <a:t>InSIC</a:t>
            </a:r>
            <a:r>
              <a:rPr lang="en-US" dirty="0"/>
              <a:t>: 27 rue </a:t>
            </a:r>
            <a:r>
              <a:rPr lang="en-US" dirty="0" err="1"/>
              <a:t>d'Hellieule</a:t>
            </a:r>
            <a:r>
              <a:rPr lang="en-US" dirty="0"/>
              <a:t> F-88100 Saint-Die-des-Vosges | +33 (0)3 29 42 18 21</a:t>
            </a:r>
          </a:p>
          <a:p>
            <a:pPr algn="just"/>
            <a:endParaRPr lang="uk-UA" dirty="0" smtClean="0"/>
          </a:p>
          <a:p>
            <a:pPr algn="just"/>
            <a:r>
              <a:rPr lang="en-US" dirty="0" smtClean="0"/>
              <a:t>LEM3 </a:t>
            </a:r>
            <a:r>
              <a:rPr lang="uk-UA" dirty="0"/>
              <a:t>розміщений в </a:t>
            </a:r>
            <a:r>
              <a:rPr lang="uk-UA" dirty="0">
                <a:hlinkClick r:id="rId5" tooltip="www.univ-lorraine.fr"/>
              </a:rPr>
              <a:t>Університеті Лотарингії</a:t>
            </a:r>
            <a:r>
              <a:rPr lang="uk-UA" dirty="0"/>
              <a:t> , він є головним керівником</a:t>
            </a:r>
          </a:p>
          <a:p>
            <a:pPr algn="just"/>
            <a:r>
              <a:rPr lang="en-US" dirty="0">
                <a:hlinkClick r:id="rId6" tooltip="www.cnrs.fr"/>
              </a:rPr>
              <a:t>CNRS</a:t>
            </a:r>
            <a:r>
              <a:rPr lang="en-US" dirty="0"/>
              <a:t> </a:t>
            </a:r>
            <a:r>
              <a:rPr lang="uk-UA" dirty="0"/>
              <a:t>разом з Інститутом наук інженерії та </a:t>
            </a:r>
            <a:r>
              <a:rPr lang="uk-UA" dirty="0">
                <a:hlinkClick r:id="rId7"/>
              </a:rPr>
              <a:t>систем </a:t>
            </a:r>
            <a:r>
              <a:rPr lang="en-US" dirty="0">
                <a:hlinkClick r:id="rId7"/>
              </a:rPr>
              <a:t>INSIS</a:t>
            </a:r>
            <a:r>
              <a:rPr lang="en-US" dirty="0"/>
              <a:t> </a:t>
            </a:r>
            <a:r>
              <a:rPr lang="uk-UA" dirty="0"/>
              <a:t>та Інститутом </a:t>
            </a:r>
            <a:r>
              <a:rPr lang="en-US" dirty="0" err="1"/>
              <a:t>Chimie</a:t>
            </a:r>
            <a:r>
              <a:rPr lang="en-US" dirty="0"/>
              <a:t> </a:t>
            </a:r>
            <a:r>
              <a:rPr lang="en-US" dirty="0">
                <a:hlinkClick r:id="rId8"/>
              </a:rPr>
              <a:t>INC</a:t>
            </a:r>
            <a:endParaRPr lang="en-US" dirty="0"/>
          </a:p>
          <a:p>
            <a:pPr algn="just"/>
            <a:r>
              <a:rPr lang="en-US" dirty="0">
                <a:hlinkClick r:id="rId9" tooltip="artsetmetiers.fr/fr/campus/metz"/>
              </a:rPr>
              <a:t>Arts et Métiers </a:t>
            </a:r>
            <a:r>
              <a:rPr lang="en-US" dirty="0" err="1">
                <a:hlinkClick r:id="rId9" tooltip="artsetmetiers.fr/fr/campus/metz"/>
              </a:rPr>
              <a:t>ParisTech</a:t>
            </a:r>
            <a:r>
              <a:rPr lang="en-US" dirty="0">
                <a:hlinkClick r:id="rId9" tooltip="artsetmetiers.fr/fr/campus/metz"/>
              </a:rPr>
              <a:t> - </a:t>
            </a:r>
            <a:r>
              <a:rPr lang="uk-UA" dirty="0">
                <a:hlinkClick r:id="rId9" tooltip="artsetmetiers.fr/fr/campus/metz"/>
              </a:rPr>
              <a:t>Центр</a:t>
            </a:r>
            <a:r>
              <a:rPr lang="uk-UA" dirty="0"/>
              <a:t> </a:t>
            </a:r>
            <a:r>
              <a:rPr lang="en-US" dirty="0"/>
              <a:t>Metz</a:t>
            </a:r>
          </a:p>
        </p:txBody>
      </p:sp>
    </p:spTree>
    <p:extLst>
      <p:ext uri="{BB962C8B-B14F-4D97-AF65-F5344CB8AC3E}">
        <p14:creationId xmlns:p14="http://schemas.microsoft.com/office/powerpoint/2010/main" val="64902143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Диаграмма 1">
            <a:extLst>
              <a:ext uri="{FF2B5EF4-FFF2-40B4-BE49-F238E27FC236}">
                <a16:creationId xmlns:lc="http://schemas.openxmlformats.org/drawingml/2006/lockedCanvas" xmlns:a16="http://schemas.microsoft.com/office/drawing/2014/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id="{3AAEB47A-3ADE-176A-DDA0-C03CC4AD47BC}"/>
              </a:ext>
            </a:extLst>
          </p:cNvPr>
          <p:cNvGraphicFramePr/>
          <p:nvPr>
            <p:extLst>
              <p:ext uri="{D42A27DB-BD31-4B8C-83A1-F6EECF244321}">
                <p14:modId xmlns:p14="http://schemas.microsoft.com/office/powerpoint/2010/main" val="3752277021"/>
              </p:ext>
            </p:extLst>
          </p:nvPr>
        </p:nvGraphicFramePr>
        <p:xfrm>
          <a:off x="1184366" y="982435"/>
          <a:ext cx="10080171" cy="5122273"/>
        </p:xfrm>
        <a:graphic>
          <a:graphicData uri="http://schemas.openxmlformats.org/drawingml/2006/chart">
            <c:chart xmlns:c="http://schemas.openxmlformats.org/drawingml/2006/chart" xmlns:r="http://schemas.openxmlformats.org/officeDocument/2006/relationships" r:id="rId2"/>
          </a:graphicData>
        </a:graphic>
      </p:graphicFrame>
      <p:sp>
        <p:nvSpPr>
          <p:cNvPr id="3" name="Прямоугольник 2"/>
          <p:cNvSpPr/>
          <p:nvPr/>
        </p:nvSpPr>
        <p:spPr>
          <a:xfrm>
            <a:off x="4271226" y="396631"/>
            <a:ext cx="4041235" cy="369332"/>
          </a:xfrm>
          <a:prstGeom prst="rect">
            <a:avLst/>
          </a:prstGeom>
        </p:spPr>
        <p:txBody>
          <a:bodyPr wrap="none">
            <a:spAutoFit/>
          </a:bodyPr>
          <a:lstStyle/>
          <a:p>
            <a:r>
              <a:rPr lang="uk-UA" b="1" dirty="0" smtClean="0">
                <a:solidFill>
                  <a:srgbClr val="C00000"/>
                </a:solidFill>
              </a:rPr>
              <a:t>ВИД НАУКОВО-ТЕХНІЧНОЇ ПРОДУКЦІЇ </a:t>
            </a:r>
            <a:endParaRPr lang="uk-UA" dirty="0"/>
          </a:p>
        </p:txBody>
      </p:sp>
    </p:spTree>
    <p:extLst>
      <p:ext uri="{BB962C8B-B14F-4D97-AF65-F5344CB8AC3E}">
        <p14:creationId xmlns:p14="http://schemas.microsoft.com/office/powerpoint/2010/main" val="32863591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Диаграмма 1">
            <a:extLst>
              <a:ext uri="{FF2B5EF4-FFF2-40B4-BE49-F238E27FC236}">
                <a16:creationId xmlns:lc="http://schemas.openxmlformats.org/drawingml/2006/lockedCanvas" xmlns:a16="http://schemas.microsoft.com/office/drawing/2014/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id="{B1CB5CD6-0906-0148-EB7C-45497FCEC5E9}"/>
              </a:ext>
            </a:extLst>
          </p:cNvPr>
          <p:cNvGraphicFramePr/>
          <p:nvPr>
            <p:extLst>
              <p:ext uri="{D42A27DB-BD31-4B8C-83A1-F6EECF244321}">
                <p14:modId xmlns:p14="http://schemas.microsoft.com/office/powerpoint/2010/main" val="3630977022"/>
              </p:ext>
            </p:extLst>
          </p:nvPr>
        </p:nvGraphicFramePr>
        <p:xfrm>
          <a:off x="1166948" y="874122"/>
          <a:ext cx="9087939" cy="5282837"/>
        </p:xfrm>
        <a:graphic>
          <a:graphicData uri="http://schemas.openxmlformats.org/drawingml/2006/chart">
            <c:chart xmlns:c="http://schemas.openxmlformats.org/drawingml/2006/chart" xmlns:r="http://schemas.openxmlformats.org/officeDocument/2006/relationships" r:id="rId2"/>
          </a:graphicData>
        </a:graphic>
      </p:graphicFrame>
      <p:sp>
        <p:nvSpPr>
          <p:cNvPr id="3" name="Прямоугольник 2"/>
          <p:cNvSpPr/>
          <p:nvPr/>
        </p:nvSpPr>
        <p:spPr>
          <a:xfrm>
            <a:off x="2900958" y="379214"/>
            <a:ext cx="5546134" cy="369332"/>
          </a:xfrm>
          <a:prstGeom prst="rect">
            <a:avLst/>
          </a:prstGeom>
        </p:spPr>
        <p:txBody>
          <a:bodyPr wrap="none">
            <a:spAutoFit/>
          </a:bodyPr>
          <a:lstStyle/>
          <a:p>
            <a:r>
              <a:rPr lang="uk-UA" b="1" dirty="0" smtClean="0">
                <a:solidFill>
                  <a:srgbClr val="C00000"/>
                </a:solidFill>
              </a:rPr>
              <a:t>ВИД ТЕМАТИКИ ЗА ЯКОЮ ВИКОНУВАЛАСЬ РОЗРОБКА</a:t>
            </a:r>
            <a:endParaRPr lang="uk-UA" dirty="0"/>
          </a:p>
        </p:txBody>
      </p:sp>
    </p:spTree>
    <p:extLst>
      <p:ext uri="{BB962C8B-B14F-4D97-AF65-F5344CB8AC3E}">
        <p14:creationId xmlns:p14="http://schemas.microsoft.com/office/powerpoint/2010/main" val="359066286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Диаграмма 1">
            <a:extLst>
              <a:ext uri="{FF2B5EF4-FFF2-40B4-BE49-F238E27FC236}">
                <a16:creationId xmlns:lc="http://schemas.openxmlformats.org/drawingml/2006/lockedCanvas" xmlns:a16="http://schemas.microsoft.com/office/drawing/2014/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id="{C7BB537C-F7C6-4F92-BBE0-41276BF58D64}"/>
              </a:ext>
            </a:extLst>
          </p:cNvPr>
          <p:cNvGraphicFramePr/>
          <p:nvPr>
            <p:extLst>
              <p:ext uri="{D42A27DB-BD31-4B8C-83A1-F6EECF244321}">
                <p14:modId xmlns:p14="http://schemas.microsoft.com/office/powerpoint/2010/main" val="4064860950"/>
              </p:ext>
            </p:extLst>
          </p:nvPr>
        </p:nvGraphicFramePr>
        <p:xfrm>
          <a:off x="1245326" y="887883"/>
          <a:ext cx="10026831" cy="5408414"/>
        </p:xfrm>
        <a:graphic>
          <a:graphicData uri="http://schemas.openxmlformats.org/drawingml/2006/chart">
            <c:chart xmlns:c="http://schemas.openxmlformats.org/drawingml/2006/chart" xmlns:r="http://schemas.openxmlformats.org/officeDocument/2006/relationships" r:id="rId2"/>
          </a:graphicData>
        </a:graphic>
      </p:graphicFrame>
      <p:sp>
        <p:nvSpPr>
          <p:cNvPr id="3" name="Прямоугольник 2"/>
          <p:cNvSpPr/>
          <p:nvPr/>
        </p:nvSpPr>
        <p:spPr>
          <a:xfrm>
            <a:off x="3115592" y="422757"/>
            <a:ext cx="5122749" cy="369332"/>
          </a:xfrm>
          <a:prstGeom prst="rect">
            <a:avLst/>
          </a:prstGeom>
        </p:spPr>
        <p:txBody>
          <a:bodyPr wrap="none">
            <a:spAutoFit/>
          </a:bodyPr>
          <a:lstStyle/>
          <a:p>
            <a:r>
              <a:rPr lang="ru-RU" b="1" dirty="0" smtClean="0">
                <a:solidFill>
                  <a:srgbClr val="C00000"/>
                </a:solidFill>
              </a:rPr>
              <a:t>ГАЛУЗІ ПРОМИСЛОВОСТІ ДО ЗАСТОСУВАННЯ НТП</a:t>
            </a:r>
            <a:endParaRPr lang="uk-UA" b="1" dirty="0">
              <a:solidFill>
                <a:srgbClr val="C00000"/>
              </a:solidFill>
            </a:endParaRPr>
          </a:p>
        </p:txBody>
      </p:sp>
    </p:spTree>
    <p:extLst>
      <p:ext uri="{BB962C8B-B14F-4D97-AF65-F5344CB8AC3E}">
        <p14:creationId xmlns:p14="http://schemas.microsoft.com/office/powerpoint/2010/main" val="154527193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1707908964"/>
              </p:ext>
            </p:extLst>
          </p:nvPr>
        </p:nvGraphicFramePr>
        <p:xfrm>
          <a:off x="313510" y="879570"/>
          <a:ext cx="11103429" cy="5077097"/>
        </p:xfrm>
        <a:graphic>
          <a:graphicData uri="http://schemas.openxmlformats.org/drawingml/2006/table">
            <a:tbl>
              <a:tblPr firstRow="1" firstCol="1" bandRow="1">
                <a:tableStyleId>{5C22544A-7EE6-4342-B048-85BDC9FD1C3A}</a:tableStyleId>
              </a:tblPr>
              <a:tblGrid>
                <a:gridCol w="860265"/>
                <a:gridCol w="868646"/>
                <a:gridCol w="972274"/>
                <a:gridCol w="1080473"/>
                <a:gridCol w="1187911"/>
                <a:gridCol w="1187911"/>
                <a:gridCol w="868646"/>
                <a:gridCol w="1560524"/>
                <a:gridCol w="803108"/>
                <a:gridCol w="1080473"/>
                <a:gridCol w="633198"/>
              </a:tblGrid>
              <a:tr h="906119">
                <a:tc>
                  <a:txBody>
                    <a:bodyPr/>
                    <a:lstStyle/>
                    <a:p>
                      <a:pPr algn="ctr">
                        <a:lnSpc>
                          <a:spcPct val="107000"/>
                        </a:lnSpc>
                        <a:spcAft>
                          <a:spcPts val="0"/>
                        </a:spcAft>
                      </a:pPr>
                      <a:r>
                        <a:rPr lang="ru-RU" sz="1200" dirty="0" err="1">
                          <a:effectLst/>
                        </a:rPr>
                        <a:t>Відділи</a:t>
                      </a:r>
                      <a:endParaRPr lang="uk-UA" sz="1200" dirty="0">
                        <a:effectLst/>
                        <a:latin typeface="Calibri"/>
                        <a:ea typeface="Calibri"/>
                        <a:cs typeface="Times New Roman"/>
                      </a:endParaRPr>
                    </a:p>
                  </a:txBody>
                  <a:tcPr marL="68580" marR="68580" marT="0" marB="0"/>
                </a:tc>
                <a:tc>
                  <a:txBody>
                    <a:bodyPr/>
                    <a:lstStyle/>
                    <a:p>
                      <a:pPr algn="ctr">
                        <a:lnSpc>
                          <a:spcPct val="107000"/>
                        </a:lnSpc>
                        <a:spcAft>
                          <a:spcPts val="0"/>
                        </a:spcAft>
                      </a:pPr>
                      <a:r>
                        <a:rPr lang="ru-RU" sz="1200">
                          <a:effectLst/>
                        </a:rPr>
                        <a:t>Кількість проєктів</a:t>
                      </a:r>
                      <a:endParaRPr lang="uk-UA" sz="1200">
                        <a:effectLst/>
                        <a:latin typeface="Calibri"/>
                        <a:ea typeface="Calibri"/>
                        <a:cs typeface="Times New Roman"/>
                      </a:endParaRPr>
                    </a:p>
                  </a:txBody>
                  <a:tcPr marL="68580" marR="68580" marT="0" marB="0"/>
                </a:tc>
                <a:tc>
                  <a:txBody>
                    <a:bodyPr/>
                    <a:lstStyle/>
                    <a:p>
                      <a:pPr algn="ctr">
                        <a:lnSpc>
                          <a:spcPct val="107000"/>
                        </a:lnSpc>
                        <a:spcAft>
                          <a:spcPts val="0"/>
                        </a:spcAft>
                      </a:pPr>
                      <a:r>
                        <a:rPr lang="ru-RU" sz="1200">
                          <a:effectLst/>
                        </a:rPr>
                        <a:t>енергетика</a:t>
                      </a:r>
                      <a:endParaRPr lang="uk-UA" sz="1200">
                        <a:effectLst/>
                        <a:latin typeface="Calibri"/>
                        <a:ea typeface="Calibri"/>
                        <a:cs typeface="Times New Roman"/>
                      </a:endParaRPr>
                    </a:p>
                  </a:txBody>
                  <a:tcPr marL="68580" marR="68580" marT="0" marB="0"/>
                </a:tc>
                <a:tc>
                  <a:txBody>
                    <a:bodyPr/>
                    <a:lstStyle/>
                    <a:p>
                      <a:pPr algn="ctr">
                        <a:lnSpc>
                          <a:spcPct val="107000"/>
                        </a:lnSpc>
                        <a:spcAft>
                          <a:spcPts val="0"/>
                        </a:spcAft>
                      </a:pPr>
                      <a:r>
                        <a:rPr lang="ru-RU" sz="1200">
                          <a:effectLst/>
                        </a:rPr>
                        <a:t>транспорт та авіакосмічна галузь</a:t>
                      </a:r>
                      <a:endParaRPr lang="uk-UA" sz="1200">
                        <a:effectLst/>
                        <a:latin typeface="Calibri"/>
                        <a:ea typeface="Calibri"/>
                        <a:cs typeface="Times New Roman"/>
                      </a:endParaRPr>
                    </a:p>
                  </a:txBody>
                  <a:tcPr marL="68580" marR="68580" marT="0" marB="0"/>
                </a:tc>
                <a:tc>
                  <a:txBody>
                    <a:bodyPr/>
                    <a:lstStyle/>
                    <a:p>
                      <a:pPr algn="ctr">
                        <a:lnSpc>
                          <a:spcPct val="107000"/>
                        </a:lnSpc>
                        <a:spcAft>
                          <a:spcPts val="0"/>
                        </a:spcAft>
                      </a:pPr>
                      <a:r>
                        <a:rPr lang="ru-RU" sz="1200">
                          <a:effectLst/>
                        </a:rPr>
                        <a:t>оборонно-промисловий комплекс</a:t>
                      </a:r>
                      <a:endParaRPr lang="uk-UA" sz="1200">
                        <a:effectLst/>
                        <a:latin typeface="Calibri"/>
                        <a:ea typeface="Calibri"/>
                        <a:cs typeface="Times New Roman"/>
                      </a:endParaRPr>
                    </a:p>
                  </a:txBody>
                  <a:tcPr marL="68580" marR="68580" marT="0" marB="0"/>
                </a:tc>
                <a:tc>
                  <a:txBody>
                    <a:bodyPr/>
                    <a:lstStyle/>
                    <a:p>
                      <a:pPr algn="ctr">
                        <a:lnSpc>
                          <a:spcPct val="107000"/>
                        </a:lnSpc>
                        <a:spcAft>
                          <a:spcPts val="0"/>
                        </a:spcAft>
                      </a:pPr>
                      <a:r>
                        <a:rPr lang="ru-RU" sz="1200">
                          <a:effectLst/>
                        </a:rPr>
                        <a:t>нафтогазо-видобування та нафтохімія</a:t>
                      </a:r>
                      <a:endParaRPr lang="uk-UA" sz="1200">
                        <a:effectLst/>
                        <a:latin typeface="Calibri"/>
                        <a:ea typeface="Calibri"/>
                        <a:cs typeface="Times New Roman"/>
                      </a:endParaRPr>
                    </a:p>
                  </a:txBody>
                  <a:tcPr marL="68580" marR="68580" marT="0" marB="0"/>
                </a:tc>
                <a:tc>
                  <a:txBody>
                    <a:bodyPr/>
                    <a:lstStyle/>
                    <a:p>
                      <a:pPr algn="ctr">
                        <a:lnSpc>
                          <a:spcPct val="107000"/>
                        </a:lnSpc>
                        <a:spcAft>
                          <a:spcPts val="0"/>
                        </a:spcAft>
                      </a:pPr>
                      <a:r>
                        <a:rPr lang="ru-RU" sz="1200">
                          <a:effectLst/>
                        </a:rPr>
                        <a:t>медицина</a:t>
                      </a:r>
                      <a:endParaRPr lang="uk-UA" sz="1200">
                        <a:effectLst/>
                        <a:latin typeface="Calibri"/>
                        <a:ea typeface="Calibri"/>
                        <a:cs typeface="Times New Roman"/>
                      </a:endParaRPr>
                    </a:p>
                  </a:txBody>
                  <a:tcPr marL="68580" marR="68580" marT="0" marB="0"/>
                </a:tc>
                <a:tc>
                  <a:txBody>
                    <a:bodyPr/>
                    <a:lstStyle/>
                    <a:p>
                      <a:pPr algn="ctr">
                        <a:lnSpc>
                          <a:spcPct val="107000"/>
                        </a:lnSpc>
                        <a:spcAft>
                          <a:spcPts val="0"/>
                        </a:spcAft>
                      </a:pPr>
                      <a:r>
                        <a:rPr lang="ru-RU" sz="1200">
                          <a:effectLst/>
                        </a:rPr>
                        <a:t>енерго- та ресурсозбереження</a:t>
                      </a:r>
                      <a:endParaRPr lang="uk-UA" sz="1200">
                        <a:effectLst/>
                        <a:latin typeface="Calibri"/>
                        <a:ea typeface="Calibri"/>
                        <a:cs typeface="Times New Roman"/>
                      </a:endParaRPr>
                    </a:p>
                  </a:txBody>
                  <a:tcPr marL="68580" marR="68580" marT="0" marB="0"/>
                </a:tc>
                <a:tc>
                  <a:txBody>
                    <a:bodyPr/>
                    <a:lstStyle/>
                    <a:p>
                      <a:pPr algn="ctr">
                        <a:lnSpc>
                          <a:spcPct val="107000"/>
                        </a:lnSpc>
                        <a:spcAft>
                          <a:spcPts val="0"/>
                        </a:spcAft>
                      </a:pPr>
                      <a:r>
                        <a:rPr lang="ru-RU" sz="1200">
                          <a:effectLst/>
                        </a:rPr>
                        <a:t>екологія</a:t>
                      </a:r>
                      <a:endParaRPr lang="uk-UA" sz="1200">
                        <a:effectLst/>
                        <a:latin typeface="Calibri"/>
                        <a:ea typeface="Calibri"/>
                        <a:cs typeface="Times New Roman"/>
                      </a:endParaRPr>
                    </a:p>
                  </a:txBody>
                  <a:tcPr marL="68580" marR="68580" marT="0" marB="0"/>
                </a:tc>
                <a:tc>
                  <a:txBody>
                    <a:bodyPr/>
                    <a:lstStyle/>
                    <a:p>
                      <a:pPr algn="ctr">
                        <a:lnSpc>
                          <a:spcPct val="107000"/>
                        </a:lnSpc>
                        <a:spcAft>
                          <a:spcPts val="0"/>
                        </a:spcAft>
                      </a:pPr>
                      <a:r>
                        <a:rPr lang="ru-RU" sz="1200">
                          <a:effectLst/>
                        </a:rPr>
                        <a:t>будівництво</a:t>
                      </a:r>
                      <a:endParaRPr lang="uk-UA" sz="1200">
                        <a:effectLst/>
                        <a:latin typeface="Calibri"/>
                        <a:ea typeface="Calibri"/>
                        <a:cs typeface="Times New Roman"/>
                      </a:endParaRPr>
                    </a:p>
                  </a:txBody>
                  <a:tcPr marL="68580" marR="68580" marT="0" marB="0"/>
                </a:tc>
                <a:tc>
                  <a:txBody>
                    <a:bodyPr/>
                    <a:lstStyle/>
                    <a:p>
                      <a:pPr algn="ctr">
                        <a:lnSpc>
                          <a:spcPct val="107000"/>
                        </a:lnSpc>
                        <a:spcAft>
                          <a:spcPts val="0"/>
                        </a:spcAft>
                      </a:pPr>
                      <a:r>
                        <a:rPr lang="ru-RU" sz="1200" dirty="0" err="1">
                          <a:effectLst/>
                        </a:rPr>
                        <a:t>інша</a:t>
                      </a:r>
                      <a:r>
                        <a:rPr lang="ru-RU" sz="1200" dirty="0">
                          <a:effectLst/>
                        </a:rPr>
                        <a:t> </a:t>
                      </a:r>
                      <a:r>
                        <a:rPr lang="ru-RU" sz="1200" dirty="0" err="1">
                          <a:effectLst/>
                        </a:rPr>
                        <a:t>галузь</a:t>
                      </a:r>
                      <a:endParaRPr lang="uk-UA" sz="1200" dirty="0">
                        <a:effectLst/>
                        <a:latin typeface="Calibri"/>
                        <a:ea typeface="Calibri"/>
                        <a:cs typeface="Times New Roman"/>
                      </a:endParaRPr>
                    </a:p>
                  </a:txBody>
                  <a:tcPr marL="68580" marR="68580" marT="0" marB="0"/>
                </a:tc>
              </a:tr>
              <a:tr h="231721">
                <a:tc>
                  <a:txBody>
                    <a:bodyPr/>
                    <a:lstStyle/>
                    <a:p>
                      <a:pPr algn="r">
                        <a:lnSpc>
                          <a:spcPct val="107000"/>
                        </a:lnSpc>
                        <a:spcAft>
                          <a:spcPts val="0"/>
                        </a:spcAft>
                      </a:pPr>
                      <a:r>
                        <a:rPr lang="ru-RU" sz="1400">
                          <a:effectLst/>
                        </a:rPr>
                        <a:t>8</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9</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17</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3</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3</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18</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5</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3</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dirty="0" smtClean="0">
                          <a:effectLst/>
                        </a:rPr>
                        <a:t>5</a:t>
                      </a:r>
                      <a:endParaRPr lang="uk-UA" sz="1200" dirty="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20</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6</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5</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4</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5</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3</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21</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22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28</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3</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30</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34</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5</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3</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35</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47</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56</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57</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59</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73</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4</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3</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3</a:t>
                      </a:r>
                      <a:endParaRPr lang="uk-UA" sz="1200">
                        <a:effectLst/>
                        <a:latin typeface="Calibri"/>
                        <a:ea typeface="Calibri"/>
                        <a:cs typeface="Times New Roman"/>
                      </a:endParaRPr>
                    </a:p>
                  </a:txBody>
                  <a:tcPr marL="68580" marR="68580" marT="0" marB="0" anchor="b"/>
                </a:tc>
              </a:tr>
              <a:tr h="231721">
                <a:tc>
                  <a:txBody>
                    <a:bodyPr/>
                    <a:lstStyle/>
                    <a:p>
                      <a:pPr algn="r">
                        <a:lnSpc>
                          <a:spcPct val="107000"/>
                        </a:lnSpc>
                        <a:spcAft>
                          <a:spcPts val="0"/>
                        </a:spcAft>
                      </a:pPr>
                      <a:r>
                        <a:rPr lang="ru-RU" sz="1400">
                          <a:effectLst/>
                        </a:rPr>
                        <a:t>84</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c>
                  <a:txBody>
                    <a:bodyPr/>
                    <a:lstStyle/>
                    <a:p>
                      <a:pPr>
                        <a:lnSpc>
                          <a:spcPct val="107000"/>
                        </a:lnSpc>
                        <a:spcAft>
                          <a:spcPts val="0"/>
                        </a:spcAft>
                      </a:pPr>
                      <a:r>
                        <a:rPr lang="ru-RU" sz="1400">
                          <a:effectLst/>
                        </a:rPr>
                        <a:t> </a:t>
                      </a:r>
                      <a:endParaRPr lang="uk-UA" sz="1200">
                        <a:effectLst/>
                        <a:latin typeface="Calibri"/>
                        <a:ea typeface="Calibri"/>
                        <a:cs typeface="Times New Roman"/>
                      </a:endParaRPr>
                    </a:p>
                  </a:txBody>
                  <a:tcPr marL="68580" marR="68580" marT="0" marB="0" anchor="b"/>
                </a:tc>
              </a:tr>
              <a:tr h="231721">
                <a:tc>
                  <a:txBody>
                    <a:bodyPr/>
                    <a:lstStyle/>
                    <a:p>
                      <a:pPr>
                        <a:lnSpc>
                          <a:spcPct val="107000"/>
                        </a:lnSpc>
                        <a:spcAft>
                          <a:spcPts val="0"/>
                        </a:spcAft>
                      </a:pPr>
                      <a:r>
                        <a:rPr lang="ru-RU" sz="1400">
                          <a:effectLst/>
                        </a:rPr>
                        <a:t>Всього</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41</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17</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19</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15</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6</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10</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9</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2</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a:effectLst/>
                        </a:rPr>
                        <a:t>8</a:t>
                      </a:r>
                      <a:endParaRPr lang="uk-UA" sz="1200">
                        <a:effectLst/>
                        <a:latin typeface="Calibri"/>
                        <a:ea typeface="Calibri"/>
                        <a:cs typeface="Times New Roman"/>
                      </a:endParaRPr>
                    </a:p>
                  </a:txBody>
                  <a:tcPr marL="68580" marR="68580" marT="0" marB="0" anchor="b"/>
                </a:tc>
                <a:tc>
                  <a:txBody>
                    <a:bodyPr/>
                    <a:lstStyle/>
                    <a:p>
                      <a:pPr algn="r">
                        <a:lnSpc>
                          <a:spcPct val="107000"/>
                        </a:lnSpc>
                        <a:spcAft>
                          <a:spcPts val="0"/>
                        </a:spcAft>
                      </a:pPr>
                      <a:r>
                        <a:rPr lang="ru-RU" sz="1400" dirty="0">
                          <a:effectLst/>
                        </a:rPr>
                        <a:t>11</a:t>
                      </a:r>
                      <a:endParaRPr lang="uk-UA" sz="1200" dirty="0">
                        <a:effectLst/>
                        <a:latin typeface="Calibri"/>
                        <a:ea typeface="Calibri"/>
                        <a:cs typeface="Times New Roman"/>
                      </a:endParaRPr>
                    </a:p>
                  </a:txBody>
                  <a:tcPr marL="68580" marR="68580" marT="0" marB="0" anchor="b"/>
                </a:tc>
              </a:tr>
            </a:tbl>
          </a:graphicData>
        </a:graphic>
      </p:graphicFrame>
      <p:sp>
        <p:nvSpPr>
          <p:cNvPr id="3" name="Rectangle 1"/>
          <p:cNvSpPr>
            <a:spLocks noChangeArrowheads="1"/>
          </p:cNvSpPr>
          <p:nvPr/>
        </p:nvSpPr>
        <p:spPr bwMode="auto">
          <a:xfrm>
            <a:off x="1266284" y="253984"/>
            <a:ext cx="884056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uk-UA" sz="2400" b="1" i="0" u="none" strike="noStrike" cap="none" normalizeH="0" baseline="0" dirty="0" smtClean="0">
                <a:ln>
                  <a:noFill/>
                </a:ln>
                <a:solidFill>
                  <a:srgbClr val="C00000"/>
                </a:solidFill>
                <a:effectLst/>
                <a:ea typeface="Calibri" pitchFamily="34" charset="0"/>
                <a:cs typeface="Times New Roman" pitchFamily="18" charset="0"/>
              </a:rPr>
              <a:t>ГАЛУЗІ ПРОМИСЛОВОСТІ ДО ЗАСТОСУВАННЯ НТП ЗА ВІДДІЛАМИ</a:t>
            </a:r>
            <a:endParaRPr kumimoji="0" lang="uk-UA" altLang="uk-UA" sz="2400" b="1" i="0" u="none" strike="noStrike" cap="none" normalizeH="0" baseline="0" dirty="0" smtClean="0">
              <a:ln>
                <a:noFill/>
              </a:ln>
              <a:solidFill>
                <a:srgbClr val="C00000"/>
              </a:solidFill>
              <a:effectLst/>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uk-UA" altLang="uk-UA" sz="2400" b="1" i="0" u="none" strike="noStrike" cap="none" normalizeH="0" baseline="0" dirty="0" smtClean="0">
              <a:ln>
                <a:noFill/>
              </a:ln>
              <a:solidFill>
                <a:srgbClr val="C00000"/>
              </a:solidFill>
              <a:effectLst/>
              <a:cs typeface="Arial" pitchFamily="34" charset="0"/>
            </a:endParaRPr>
          </a:p>
        </p:txBody>
      </p:sp>
      <p:sp>
        <p:nvSpPr>
          <p:cNvPr id="4" name="Прямоугольник 3"/>
          <p:cNvSpPr/>
          <p:nvPr/>
        </p:nvSpPr>
        <p:spPr>
          <a:xfrm>
            <a:off x="808780" y="6248791"/>
            <a:ext cx="11052293" cy="369332"/>
          </a:xfrm>
          <a:prstGeom prst="rect">
            <a:avLst/>
          </a:prstGeom>
        </p:spPr>
        <p:txBody>
          <a:bodyPr wrap="square">
            <a:spAutoFit/>
          </a:bodyPr>
          <a:lstStyle/>
          <a:p>
            <a:r>
              <a:rPr lang="ru-RU" dirty="0" err="1"/>
              <a:t>інша</a:t>
            </a:r>
            <a:r>
              <a:rPr lang="ru-RU" dirty="0"/>
              <a:t> </a:t>
            </a:r>
            <a:r>
              <a:rPr lang="ru-RU" dirty="0" err="1" smtClean="0"/>
              <a:t>галузь</a:t>
            </a:r>
            <a:r>
              <a:rPr lang="ru-RU" dirty="0" smtClean="0"/>
              <a:t> - </a:t>
            </a:r>
            <a:r>
              <a:rPr lang="uk-UA" dirty="0" smtClean="0">
                <a:solidFill>
                  <a:srgbClr val="000000"/>
                </a:solidFill>
                <a:ea typeface="Times New Roman"/>
              </a:rPr>
              <a:t>трубопровідний </a:t>
            </a:r>
            <a:r>
              <a:rPr lang="uk-UA" dirty="0">
                <a:solidFill>
                  <a:srgbClr val="000000"/>
                </a:solidFill>
                <a:ea typeface="Times New Roman"/>
              </a:rPr>
              <a:t>транспорт, </a:t>
            </a:r>
            <a:r>
              <a:rPr lang="uk-UA" dirty="0" smtClean="0">
                <a:solidFill>
                  <a:srgbClr val="000000"/>
                </a:solidFill>
                <a:ea typeface="Times New Roman"/>
              </a:rPr>
              <a:t>судноремонт,</a:t>
            </a:r>
            <a:r>
              <a:rPr lang="uk-UA" dirty="0"/>
              <a:t> металургія</a:t>
            </a:r>
            <a:r>
              <a:rPr lang="uk-UA" dirty="0" smtClean="0">
                <a:solidFill>
                  <a:srgbClr val="000000"/>
                </a:solidFill>
                <a:ea typeface="Times New Roman"/>
              </a:rPr>
              <a:t> </a:t>
            </a:r>
            <a:endParaRPr lang="uk-UA" dirty="0"/>
          </a:p>
        </p:txBody>
      </p:sp>
    </p:spTree>
    <p:extLst>
      <p:ext uri="{BB962C8B-B14F-4D97-AF65-F5344CB8AC3E}">
        <p14:creationId xmlns:p14="http://schemas.microsoft.com/office/powerpoint/2010/main" val="4147913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Диаграмма 1">
            <a:extLst>
              <a:ext uri="{FF2B5EF4-FFF2-40B4-BE49-F238E27FC236}">
                <a16:creationId xmlns:lc="http://schemas.openxmlformats.org/drawingml/2006/lockedCanvas" xmlns:a16="http://schemas.microsoft.com/office/drawing/2014/main" xmlns:wps="http://schemas.microsoft.com/office/word/2010/wordprocessingShape" xmlns:wne="http://schemas.microsoft.com/office/word/2006/wordml" xmlns:wpi="http://schemas.microsoft.com/office/word/2010/wordprocessingInk" xmlns:wpg="http://schemas.microsoft.com/office/word/2010/wordprocessingGroup" xmlns:w16se="http://schemas.microsoft.com/office/word/2015/wordml/symex" xmlns:w16sdtdh="http://schemas.microsoft.com/office/word/2020/wordml/sdtdatahash" xmlns:w16="http://schemas.microsoft.com/office/word/2018/wordml" xmlns:w16cid="http://schemas.microsoft.com/office/word/2016/wordml/cid" xmlns:w16cex="http://schemas.microsoft.com/office/word/2018/wordml/cex" xmlns:w15="http://schemas.microsoft.com/office/word/2012/wordml" xmlns:w14="http://schemas.microsoft.com/office/word/2010/wordml" xmlns:w="http://schemas.openxmlformats.org/wordprocessingml/2006/main" xmlns:w10="urn:schemas-microsoft-com:office:word" xmlns:wp="http://schemas.openxmlformats.org/drawingml/2006/wordprocessingDrawing" xmlns:wp14="http://schemas.microsoft.com/office/word/2010/wordprocessingDrawing" xmlns:v="urn:schemas-microsoft-com:vml" xmlns:m="http://schemas.openxmlformats.org/officeDocument/2006/math" xmlns:oel="http://schemas.microsoft.com/office/2019/extlst" xmlns:o="urn:schemas-microsoft-com:office:office" xmlns:am3d="http://schemas.microsoft.com/office/drawing/2017/model3d" xmlns:aink="http://schemas.microsoft.com/office/drawing/2016/ink" xmlns:mc="http://schemas.openxmlformats.org/markup-compatibility/2006" xmlns:cx8="http://schemas.microsoft.com/office/drawing/2016/5/14/chartex" xmlns:cx7="http://schemas.microsoft.com/office/drawing/2016/5/13/chartex" xmlns:cx6="http://schemas.microsoft.com/office/drawing/2016/5/12/chartex" xmlns:cx5="http://schemas.microsoft.com/office/drawing/2016/5/11/chartex" xmlns:cx4="http://schemas.microsoft.com/office/drawing/2016/5/10/chartex" xmlns:cx3="http://schemas.microsoft.com/office/drawing/2016/5/9/chartex" xmlns:cx2="http://schemas.microsoft.com/office/drawing/2015/10/21/chartex" xmlns:cx1="http://schemas.microsoft.com/office/drawing/2015/9/8/chartex" xmlns:cx="http://schemas.microsoft.com/office/drawing/2014/chartex" xmlns:wpc="http://schemas.microsoft.com/office/word/2010/wordprocessingCanvas" xmlns="" id="{1AD05C46-4DB6-41F3-A3E5-D4D258ED13CC}"/>
              </a:ext>
            </a:extLst>
          </p:cNvPr>
          <p:cNvGraphicFramePr/>
          <p:nvPr>
            <p:extLst>
              <p:ext uri="{D42A27DB-BD31-4B8C-83A1-F6EECF244321}">
                <p14:modId xmlns:p14="http://schemas.microsoft.com/office/powerpoint/2010/main" val="2839853288"/>
              </p:ext>
            </p:extLst>
          </p:nvPr>
        </p:nvGraphicFramePr>
        <p:xfrm>
          <a:off x="1428205" y="652752"/>
          <a:ext cx="9695906" cy="5928360"/>
        </p:xfrm>
        <a:graphic>
          <a:graphicData uri="http://schemas.openxmlformats.org/drawingml/2006/chart">
            <c:chart xmlns:c="http://schemas.openxmlformats.org/drawingml/2006/chart" xmlns:r="http://schemas.openxmlformats.org/officeDocument/2006/relationships" r:id="rId2"/>
          </a:graphicData>
        </a:graphic>
      </p:graphicFrame>
      <p:sp>
        <p:nvSpPr>
          <p:cNvPr id="3" name="Прямоугольник 2"/>
          <p:cNvSpPr/>
          <p:nvPr/>
        </p:nvSpPr>
        <p:spPr>
          <a:xfrm>
            <a:off x="4160027" y="283420"/>
            <a:ext cx="4240776" cy="400110"/>
          </a:xfrm>
          <a:prstGeom prst="rect">
            <a:avLst/>
          </a:prstGeom>
        </p:spPr>
        <p:txBody>
          <a:bodyPr wrap="none">
            <a:spAutoFit/>
          </a:bodyPr>
          <a:lstStyle/>
          <a:p>
            <a:r>
              <a:rPr lang="ru-RU" sz="2000" b="1" dirty="0" smtClean="0">
                <a:solidFill>
                  <a:srgbClr val="C00000"/>
                </a:solidFill>
              </a:rPr>
              <a:t>РІВЕНЬ ТЕХНОЛОГІЧНОЇ ГОТОВНОСТІ</a:t>
            </a:r>
            <a:endParaRPr lang="uk-UA" sz="2000" b="1" dirty="0">
              <a:solidFill>
                <a:srgbClr val="C00000"/>
              </a:solidFill>
            </a:endParaRPr>
          </a:p>
        </p:txBody>
      </p:sp>
    </p:spTree>
    <p:extLst>
      <p:ext uri="{BB962C8B-B14F-4D97-AF65-F5344CB8AC3E}">
        <p14:creationId xmlns:p14="http://schemas.microsoft.com/office/powerpoint/2010/main" val="2877910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Таблица 1"/>
          <p:cNvGraphicFramePr>
            <a:graphicFrameLocks noGrp="1"/>
          </p:cNvGraphicFramePr>
          <p:nvPr>
            <p:extLst>
              <p:ext uri="{D42A27DB-BD31-4B8C-83A1-F6EECF244321}">
                <p14:modId xmlns:p14="http://schemas.microsoft.com/office/powerpoint/2010/main" val="3865398382"/>
              </p:ext>
            </p:extLst>
          </p:nvPr>
        </p:nvGraphicFramePr>
        <p:xfrm>
          <a:off x="383176" y="656947"/>
          <a:ext cx="11406370" cy="5652410"/>
        </p:xfrm>
        <a:graphic>
          <a:graphicData uri="http://schemas.openxmlformats.org/drawingml/2006/table">
            <a:tbl>
              <a:tblPr firstRow="1" firstCol="1" bandRow="1">
                <a:tableStyleId>{5C22544A-7EE6-4342-B048-85BDC9FD1C3A}</a:tableStyleId>
              </a:tblPr>
              <a:tblGrid>
                <a:gridCol w="699941"/>
                <a:gridCol w="817266"/>
                <a:gridCol w="945843"/>
                <a:gridCol w="1237552"/>
                <a:gridCol w="1083260"/>
                <a:gridCol w="1224693"/>
                <a:gridCol w="1019775"/>
                <a:gridCol w="1019775"/>
                <a:gridCol w="1121029"/>
                <a:gridCol w="1094510"/>
                <a:gridCol w="1142726"/>
              </a:tblGrid>
              <a:tr h="1884843">
                <a:tc>
                  <a:txBody>
                    <a:bodyPr/>
                    <a:lstStyle/>
                    <a:p>
                      <a:pPr>
                        <a:lnSpc>
                          <a:spcPct val="107000"/>
                        </a:lnSpc>
                        <a:spcAft>
                          <a:spcPts val="0"/>
                        </a:spcAft>
                      </a:pPr>
                      <a:r>
                        <a:rPr lang="ru-RU" sz="1200" dirty="0" err="1">
                          <a:effectLst/>
                        </a:rPr>
                        <a:t>Відділи</a:t>
                      </a:r>
                      <a:endParaRPr lang="uk-UA" sz="1400" dirty="0">
                        <a:effectLst/>
                        <a:latin typeface="Calibri"/>
                        <a:ea typeface="Calibri"/>
                        <a:cs typeface="Times New Roman"/>
                      </a:endParaRPr>
                    </a:p>
                  </a:txBody>
                  <a:tcPr marL="56806" marR="56806" marT="0" marB="0"/>
                </a:tc>
                <a:tc>
                  <a:txBody>
                    <a:bodyPr/>
                    <a:lstStyle/>
                    <a:p>
                      <a:pPr>
                        <a:lnSpc>
                          <a:spcPct val="107000"/>
                        </a:lnSpc>
                        <a:spcAft>
                          <a:spcPts val="0"/>
                        </a:spcAft>
                      </a:pPr>
                      <a:r>
                        <a:rPr lang="ru-RU" sz="1200" dirty="0" err="1">
                          <a:effectLst/>
                        </a:rPr>
                        <a:t>Кількість</a:t>
                      </a:r>
                      <a:r>
                        <a:rPr lang="ru-RU" sz="1200" dirty="0">
                          <a:effectLst/>
                        </a:rPr>
                        <a:t> </a:t>
                      </a:r>
                      <a:r>
                        <a:rPr lang="ru-RU" sz="1200" dirty="0" err="1">
                          <a:effectLst/>
                        </a:rPr>
                        <a:t>проєктів</a:t>
                      </a:r>
                      <a:endParaRPr lang="uk-UA" sz="1400" dirty="0">
                        <a:effectLst/>
                        <a:latin typeface="Calibri"/>
                        <a:ea typeface="Calibri"/>
                        <a:cs typeface="Times New Roman"/>
                      </a:endParaRPr>
                    </a:p>
                  </a:txBody>
                  <a:tcPr marL="56806" marR="56806" marT="0" marB="0"/>
                </a:tc>
                <a:tc>
                  <a:txBody>
                    <a:bodyPr/>
                    <a:lstStyle/>
                    <a:p>
                      <a:pPr>
                        <a:lnSpc>
                          <a:spcPct val="107000"/>
                        </a:lnSpc>
                        <a:spcAft>
                          <a:spcPts val="0"/>
                        </a:spcAft>
                      </a:pPr>
                      <a:r>
                        <a:rPr lang="ru-RU" sz="1200" dirty="0">
                          <a:effectLst/>
                        </a:rPr>
                        <a:t>TRL 1 – </a:t>
                      </a:r>
                      <a:r>
                        <a:rPr lang="ru-RU" sz="1200" dirty="0" err="1">
                          <a:effectLst/>
                        </a:rPr>
                        <a:t>Отримання</a:t>
                      </a:r>
                      <a:r>
                        <a:rPr lang="ru-RU" sz="1200" dirty="0">
                          <a:effectLst/>
                        </a:rPr>
                        <a:t> </a:t>
                      </a:r>
                      <a:r>
                        <a:rPr lang="ru-RU" sz="1200" dirty="0" err="1">
                          <a:effectLst/>
                        </a:rPr>
                        <a:t>базових</a:t>
                      </a:r>
                      <a:r>
                        <a:rPr lang="ru-RU" sz="1200" dirty="0">
                          <a:effectLst/>
                        </a:rPr>
                        <a:t> </a:t>
                      </a:r>
                      <a:r>
                        <a:rPr lang="ru-RU" sz="1200" dirty="0" err="1">
                          <a:effectLst/>
                        </a:rPr>
                        <a:t>принципів</a:t>
                      </a:r>
                      <a:endParaRPr lang="uk-UA" sz="1400" dirty="0">
                        <a:effectLst/>
                        <a:latin typeface="Calibri"/>
                        <a:ea typeface="Calibri"/>
                        <a:cs typeface="Times New Roman"/>
                      </a:endParaRPr>
                    </a:p>
                  </a:txBody>
                  <a:tcPr marL="56806" marR="56806" marT="0" marB="0"/>
                </a:tc>
                <a:tc>
                  <a:txBody>
                    <a:bodyPr/>
                    <a:lstStyle/>
                    <a:p>
                      <a:pPr>
                        <a:lnSpc>
                          <a:spcPct val="107000"/>
                        </a:lnSpc>
                        <a:spcAft>
                          <a:spcPts val="0"/>
                        </a:spcAft>
                      </a:pPr>
                      <a:r>
                        <a:rPr lang="ru-RU" sz="1200">
                          <a:effectLst/>
                        </a:rPr>
                        <a:t>TRL 2 – Формулювання технологічних рішень</a:t>
                      </a:r>
                      <a:endParaRPr lang="uk-UA" sz="1400">
                        <a:effectLst/>
                        <a:latin typeface="Calibri"/>
                        <a:ea typeface="Calibri"/>
                        <a:cs typeface="Times New Roman"/>
                      </a:endParaRPr>
                    </a:p>
                  </a:txBody>
                  <a:tcPr marL="56806" marR="56806" marT="0" marB="0"/>
                </a:tc>
                <a:tc>
                  <a:txBody>
                    <a:bodyPr/>
                    <a:lstStyle/>
                    <a:p>
                      <a:pPr>
                        <a:lnSpc>
                          <a:spcPct val="107000"/>
                        </a:lnSpc>
                        <a:spcAft>
                          <a:spcPts val="0"/>
                        </a:spcAft>
                      </a:pPr>
                      <a:r>
                        <a:rPr lang="ru-RU" sz="1200">
                          <a:effectLst/>
                        </a:rPr>
                        <a:t>TRL 3 – Перша оцінка ефективності застосування ідеї і технології</a:t>
                      </a:r>
                      <a:endParaRPr lang="uk-UA" sz="1400">
                        <a:effectLst/>
                        <a:latin typeface="Calibri"/>
                        <a:ea typeface="Calibri"/>
                        <a:cs typeface="Times New Roman"/>
                      </a:endParaRPr>
                    </a:p>
                  </a:txBody>
                  <a:tcPr marL="56806" marR="56806" marT="0" marB="0"/>
                </a:tc>
                <a:tc>
                  <a:txBody>
                    <a:bodyPr/>
                    <a:lstStyle/>
                    <a:p>
                      <a:pPr>
                        <a:lnSpc>
                          <a:spcPct val="107000"/>
                        </a:lnSpc>
                        <a:spcAft>
                          <a:spcPts val="0"/>
                        </a:spcAft>
                      </a:pPr>
                      <a:r>
                        <a:rPr lang="ru-RU" sz="1200">
                          <a:effectLst/>
                        </a:rPr>
                        <a:t>TRL 4 – Підтвердження працездатності готового прототипу в лабораторії</a:t>
                      </a:r>
                      <a:endParaRPr lang="uk-UA" sz="1400">
                        <a:effectLst/>
                        <a:latin typeface="Calibri"/>
                        <a:ea typeface="Calibri"/>
                        <a:cs typeface="Times New Roman"/>
                      </a:endParaRPr>
                    </a:p>
                  </a:txBody>
                  <a:tcPr marL="56806" marR="56806" marT="0" marB="0"/>
                </a:tc>
                <a:tc>
                  <a:txBody>
                    <a:bodyPr/>
                    <a:lstStyle/>
                    <a:p>
                      <a:pPr>
                        <a:lnSpc>
                          <a:spcPct val="107000"/>
                        </a:lnSpc>
                        <a:spcAft>
                          <a:spcPts val="0"/>
                        </a:spcAft>
                      </a:pPr>
                      <a:r>
                        <a:rPr lang="ru-RU" sz="1200">
                          <a:effectLst/>
                        </a:rPr>
                        <a:t>TRL 5 – Перевірка прототипу в робочому середовищі користувача</a:t>
                      </a:r>
                      <a:endParaRPr lang="uk-UA" sz="1400">
                        <a:effectLst/>
                        <a:latin typeface="Calibri"/>
                        <a:ea typeface="Calibri"/>
                        <a:cs typeface="Times New Roman"/>
                      </a:endParaRPr>
                    </a:p>
                  </a:txBody>
                  <a:tcPr marL="56806" marR="56806" marT="0" marB="0"/>
                </a:tc>
                <a:tc>
                  <a:txBody>
                    <a:bodyPr/>
                    <a:lstStyle/>
                    <a:p>
                      <a:pPr>
                        <a:lnSpc>
                          <a:spcPct val="107000"/>
                        </a:lnSpc>
                        <a:spcAft>
                          <a:spcPts val="0"/>
                        </a:spcAft>
                      </a:pPr>
                      <a:r>
                        <a:rPr lang="ru-RU" sz="1200">
                          <a:effectLst/>
                        </a:rPr>
                        <a:t>TRL 6 – Випуск дослідного зразка продукту, включаючи тестування в робочому середовищі користувача </a:t>
                      </a:r>
                      <a:endParaRPr lang="uk-UA" sz="1400">
                        <a:effectLst/>
                        <a:latin typeface="Calibri"/>
                        <a:ea typeface="Calibri"/>
                        <a:cs typeface="Times New Roman"/>
                      </a:endParaRPr>
                    </a:p>
                  </a:txBody>
                  <a:tcPr marL="56806" marR="56806" marT="0" marB="0"/>
                </a:tc>
                <a:tc>
                  <a:txBody>
                    <a:bodyPr/>
                    <a:lstStyle/>
                    <a:p>
                      <a:pPr>
                        <a:lnSpc>
                          <a:spcPct val="107000"/>
                        </a:lnSpc>
                        <a:spcAft>
                          <a:spcPts val="0"/>
                        </a:spcAft>
                      </a:pPr>
                      <a:r>
                        <a:rPr lang="ru-RU" sz="1200">
                          <a:effectLst/>
                        </a:rPr>
                        <a:t>TRL 7 – Демонстрація пілотного виробництва на низькому рівні</a:t>
                      </a:r>
                      <a:endParaRPr lang="uk-UA" sz="1400">
                        <a:effectLst/>
                        <a:latin typeface="Calibri"/>
                        <a:ea typeface="Calibri"/>
                        <a:cs typeface="Times New Roman"/>
                      </a:endParaRPr>
                    </a:p>
                  </a:txBody>
                  <a:tcPr marL="56806" marR="56806" marT="0" marB="0"/>
                </a:tc>
                <a:tc>
                  <a:txBody>
                    <a:bodyPr/>
                    <a:lstStyle/>
                    <a:p>
                      <a:pPr>
                        <a:lnSpc>
                          <a:spcPct val="107000"/>
                        </a:lnSpc>
                        <a:spcAft>
                          <a:spcPts val="0"/>
                        </a:spcAft>
                      </a:pPr>
                      <a:r>
                        <a:rPr lang="ru-RU" sz="1200">
                          <a:effectLst/>
                        </a:rPr>
                        <a:t>TRL 8 – Виробництво повністю перевірено, затверджено і готове до запуску</a:t>
                      </a:r>
                      <a:endParaRPr lang="uk-UA" sz="1400">
                        <a:effectLst/>
                        <a:latin typeface="Calibri"/>
                        <a:ea typeface="Calibri"/>
                        <a:cs typeface="Times New Roman"/>
                      </a:endParaRPr>
                    </a:p>
                  </a:txBody>
                  <a:tcPr marL="56806" marR="56806" marT="0" marB="0"/>
                </a:tc>
                <a:tc>
                  <a:txBody>
                    <a:bodyPr/>
                    <a:lstStyle/>
                    <a:p>
                      <a:pPr>
                        <a:lnSpc>
                          <a:spcPct val="107000"/>
                        </a:lnSpc>
                        <a:spcAft>
                          <a:spcPts val="0"/>
                        </a:spcAft>
                      </a:pPr>
                      <a:r>
                        <a:rPr lang="ru-RU" sz="1200">
                          <a:effectLst/>
                        </a:rPr>
                        <a:t>TRL 9 – Виробництво повністю запущене, а продукт конкурентний</a:t>
                      </a:r>
                      <a:endParaRPr lang="uk-UA" sz="1400">
                        <a:effectLst/>
                        <a:latin typeface="Calibri"/>
                        <a:ea typeface="Calibri"/>
                        <a:cs typeface="Times New Roman"/>
                      </a:endParaRPr>
                    </a:p>
                  </a:txBody>
                  <a:tcPr marL="56806" marR="56806" marT="0" marB="0"/>
                </a:tc>
              </a:tr>
              <a:tr h="192168">
                <a:tc>
                  <a:txBody>
                    <a:bodyPr/>
                    <a:lstStyle/>
                    <a:p>
                      <a:pPr algn="r">
                        <a:lnSpc>
                          <a:spcPct val="107000"/>
                        </a:lnSpc>
                        <a:spcAft>
                          <a:spcPts val="0"/>
                        </a:spcAft>
                      </a:pPr>
                      <a:r>
                        <a:rPr lang="ru-RU" sz="1200">
                          <a:effectLst/>
                        </a:rPr>
                        <a:t>8</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2</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9</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17</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3</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2</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18</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5</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5</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20</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6</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3</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21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22</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28</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3</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30</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34</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5</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35</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47</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2</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56</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57</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2</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59</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73</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4</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2</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192168">
                <a:tc>
                  <a:txBody>
                    <a:bodyPr/>
                    <a:lstStyle/>
                    <a:p>
                      <a:pPr algn="r">
                        <a:lnSpc>
                          <a:spcPct val="107000"/>
                        </a:lnSpc>
                        <a:spcAft>
                          <a:spcPts val="0"/>
                        </a:spcAft>
                      </a:pPr>
                      <a:r>
                        <a:rPr lang="ru-RU" sz="1200">
                          <a:effectLst/>
                        </a:rPr>
                        <a:t>84</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2</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2</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r>
              <a:tr h="368321">
                <a:tc>
                  <a:txBody>
                    <a:bodyPr/>
                    <a:lstStyle/>
                    <a:p>
                      <a:pPr>
                        <a:lnSpc>
                          <a:spcPct val="107000"/>
                        </a:lnSpc>
                        <a:spcAft>
                          <a:spcPts val="0"/>
                        </a:spcAft>
                      </a:pPr>
                      <a:r>
                        <a:rPr lang="ru-RU" sz="1200">
                          <a:effectLst/>
                        </a:rPr>
                        <a:t>Всього</a:t>
                      </a:r>
                      <a:endParaRPr lang="uk-UA" sz="1400">
                        <a:effectLst/>
                        <a:latin typeface="Calibri"/>
                        <a:ea typeface="Calibri"/>
                        <a:cs typeface="Times New Roman"/>
                      </a:endParaRPr>
                    </a:p>
                  </a:txBody>
                  <a:tcPr marL="56806" marR="56806" marT="0" marB="0"/>
                </a:tc>
                <a:tc>
                  <a:txBody>
                    <a:bodyPr/>
                    <a:lstStyle/>
                    <a:p>
                      <a:pPr algn="r">
                        <a:lnSpc>
                          <a:spcPct val="107000"/>
                        </a:lnSpc>
                        <a:spcAft>
                          <a:spcPts val="0"/>
                        </a:spcAft>
                      </a:pPr>
                      <a:r>
                        <a:rPr lang="ru-RU" sz="1200">
                          <a:effectLst/>
                        </a:rPr>
                        <a:t>41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nSpc>
                          <a:spcPct val="107000"/>
                        </a:lnSpc>
                        <a:spcAft>
                          <a:spcPts val="0"/>
                        </a:spcAft>
                      </a:pPr>
                      <a:r>
                        <a:rPr lang="ru-RU" sz="1200">
                          <a:effectLst/>
                        </a:rPr>
                        <a:t> </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8</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7</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1</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a:effectLst/>
                        </a:rPr>
                        <a:t>3</a:t>
                      </a:r>
                      <a:endParaRPr lang="uk-UA" sz="1400">
                        <a:effectLst/>
                        <a:latin typeface="Calibri"/>
                        <a:ea typeface="Calibri"/>
                        <a:cs typeface="Times New Roman"/>
                      </a:endParaRPr>
                    </a:p>
                  </a:txBody>
                  <a:tcPr marL="56806" marR="56806" marT="0" marB="0" anchor="b"/>
                </a:tc>
                <a:tc>
                  <a:txBody>
                    <a:bodyPr/>
                    <a:lstStyle/>
                    <a:p>
                      <a:pPr algn="r">
                        <a:lnSpc>
                          <a:spcPct val="107000"/>
                        </a:lnSpc>
                        <a:spcAft>
                          <a:spcPts val="0"/>
                        </a:spcAft>
                      </a:pPr>
                      <a:r>
                        <a:rPr lang="ru-RU" sz="1200" dirty="0">
                          <a:effectLst/>
                        </a:rPr>
                        <a:t>9</a:t>
                      </a:r>
                      <a:endParaRPr lang="uk-UA" sz="1400" dirty="0">
                        <a:effectLst/>
                        <a:latin typeface="Calibri"/>
                        <a:ea typeface="Calibri"/>
                        <a:cs typeface="Times New Roman"/>
                      </a:endParaRPr>
                    </a:p>
                  </a:txBody>
                  <a:tcPr marL="56806" marR="56806" marT="0" marB="0" anchor="b"/>
                </a:tc>
              </a:tr>
            </a:tbl>
          </a:graphicData>
        </a:graphic>
      </p:graphicFrame>
      <p:sp>
        <p:nvSpPr>
          <p:cNvPr id="3" name="Rectangle 1"/>
          <p:cNvSpPr>
            <a:spLocks noChangeArrowheads="1"/>
          </p:cNvSpPr>
          <p:nvPr/>
        </p:nvSpPr>
        <p:spPr bwMode="auto">
          <a:xfrm>
            <a:off x="1820091" y="124791"/>
            <a:ext cx="7567749"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ru-RU" altLang="uk-UA" sz="2000" b="1" i="0" u="none" strike="noStrike" cap="none" normalizeH="0" baseline="0" dirty="0" smtClean="0">
                <a:ln>
                  <a:noFill/>
                </a:ln>
                <a:solidFill>
                  <a:srgbClr val="C00000"/>
                </a:solidFill>
                <a:effectLst/>
                <a:ea typeface="Calibri" pitchFamily="34" charset="0"/>
                <a:cs typeface="Times New Roman" pitchFamily="18" charset="0"/>
              </a:rPr>
              <a:t>РІВЕНЬ ТЕХНОЛОГІЧНОЇ ГОТОВНОСТІ ЗА ВІДДІЛАМИ</a:t>
            </a:r>
            <a:endParaRPr kumimoji="0" lang="uk-UA" altLang="uk-UA" sz="2000" b="1" i="0" u="none" strike="noStrike" cap="none" normalizeH="0" baseline="0" dirty="0" smtClean="0">
              <a:ln>
                <a:noFill/>
              </a:ln>
              <a:solidFill>
                <a:srgbClr val="C00000"/>
              </a:solidFill>
              <a:effectLst/>
              <a:cs typeface="Arial" pitchFamily="34" charset="0"/>
            </a:endParaRPr>
          </a:p>
          <a:p>
            <a:pPr marL="0" marR="0" lvl="0" indent="0" algn="ctr" defTabSz="914400" rtl="0" eaLnBrk="0" fontAlgn="base" latinLnBrk="0" hangingPunct="0">
              <a:lnSpc>
                <a:spcPct val="100000"/>
              </a:lnSpc>
              <a:spcBef>
                <a:spcPct val="0"/>
              </a:spcBef>
              <a:spcAft>
                <a:spcPct val="0"/>
              </a:spcAft>
              <a:buClrTx/>
              <a:buSzTx/>
              <a:buFontTx/>
              <a:buNone/>
              <a:tabLst/>
            </a:pPr>
            <a:endParaRPr kumimoji="0" lang="uk-UA" altLang="uk-UA" sz="2000" b="1" i="0" u="none" strike="noStrike" cap="none" normalizeH="0" baseline="0" dirty="0" smtClean="0">
              <a:ln>
                <a:noFill/>
              </a:ln>
              <a:solidFill>
                <a:srgbClr val="C00000"/>
              </a:solidFill>
              <a:effectLst/>
              <a:cs typeface="Arial" pitchFamily="34" charset="0"/>
            </a:endParaRPr>
          </a:p>
        </p:txBody>
      </p:sp>
    </p:spTree>
    <p:extLst>
      <p:ext uri="{BB962C8B-B14F-4D97-AF65-F5344CB8AC3E}">
        <p14:creationId xmlns:p14="http://schemas.microsoft.com/office/powerpoint/2010/main" val="12990594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28398" t="14844" r="41651" b="9299"/>
          <a:stretch/>
        </p:blipFill>
        <p:spPr bwMode="auto">
          <a:xfrm>
            <a:off x="1728701" y="272461"/>
            <a:ext cx="4335669" cy="617674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027"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26457" t="13249" r="41553" b="10681"/>
          <a:stretch/>
        </p:blipFill>
        <p:spPr bwMode="auto">
          <a:xfrm>
            <a:off x="6802588" y="940278"/>
            <a:ext cx="4101201" cy="548572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748349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475" t="23396" r="51748" b="9558"/>
          <a:stretch/>
        </p:blipFill>
        <p:spPr bwMode="auto">
          <a:xfrm>
            <a:off x="805857" y="488377"/>
            <a:ext cx="4950791" cy="521879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7961" t="65501" r="24563" b="5675"/>
          <a:stretch/>
        </p:blipFill>
        <p:spPr bwMode="auto">
          <a:xfrm>
            <a:off x="5868141" y="97654"/>
            <a:ext cx="5807060" cy="251238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2"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38108" t="64810" r="24902" b="3604"/>
          <a:stretch/>
        </p:blipFill>
        <p:spPr bwMode="auto">
          <a:xfrm>
            <a:off x="5868141" y="2610035"/>
            <a:ext cx="5810956" cy="279108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3" name="Picture 5"/>
          <p:cNvPicPr>
            <a:picLocks noChangeAspect="1" noChangeArrowheads="1"/>
          </p:cNvPicPr>
          <p:nvPr/>
        </p:nvPicPr>
        <p:blipFill rotWithShape="1">
          <a:blip r:embed="rId5">
            <a:extLst>
              <a:ext uri="{28A0092B-C50C-407E-A947-70E740481C1C}">
                <a14:useLocalDpi xmlns:a14="http://schemas.microsoft.com/office/drawing/2010/main" val="0"/>
              </a:ext>
            </a:extLst>
          </a:blip>
          <a:srcRect l="37929" t="79233" r="23333" b="3679"/>
          <a:stretch/>
        </p:blipFill>
        <p:spPr bwMode="auto">
          <a:xfrm>
            <a:off x="5837791" y="5294210"/>
            <a:ext cx="5837410" cy="14483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56791489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DE7B925-8725-4DAA-B40E-E49A219254C0}"/>
              </a:ext>
            </a:extLst>
          </p:cNvPr>
          <p:cNvSpPr/>
          <p:nvPr/>
        </p:nvSpPr>
        <p:spPr>
          <a:xfrm>
            <a:off x="2766507" y="204403"/>
            <a:ext cx="5929354" cy="461665"/>
          </a:xfrm>
          <a:prstGeom prst="rect">
            <a:avLst/>
          </a:prstGeom>
        </p:spPr>
        <p:txBody>
          <a:bodyPr wrap="square">
            <a:spAutoFit/>
          </a:bodyPr>
          <a:lstStyle/>
          <a:p>
            <a:pPr algn="ctr"/>
            <a:r>
              <a:rPr lang="fr-FR" sz="2400" b="1" dirty="0" err="1">
                <a:solidFill>
                  <a:srgbClr val="E96401"/>
                </a:solidFill>
                <a:latin typeface="Trebuchet MS"/>
                <a:cs typeface="Trebuchet MS"/>
              </a:rPr>
              <a:t>Microscopy</a:t>
            </a:r>
            <a:endParaRPr lang="fr-FR" sz="2400" dirty="0">
              <a:latin typeface="Trebuchet MS"/>
              <a:cs typeface="Trebuchet MS"/>
            </a:endParaRPr>
          </a:p>
        </p:txBody>
      </p:sp>
      <p:sp>
        <p:nvSpPr>
          <p:cNvPr id="3" name="ZoneTexte 2">
            <a:extLst>
              <a:ext uri="{FF2B5EF4-FFF2-40B4-BE49-F238E27FC236}">
                <a16:creationId xmlns:a16="http://schemas.microsoft.com/office/drawing/2014/main" xmlns="" id="{989970CA-A163-46EF-BCF7-BA6C1198E929}"/>
              </a:ext>
            </a:extLst>
          </p:cNvPr>
          <p:cNvSpPr txBox="1"/>
          <p:nvPr/>
        </p:nvSpPr>
        <p:spPr>
          <a:xfrm>
            <a:off x="247860" y="1368010"/>
            <a:ext cx="6564922" cy="2862322"/>
          </a:xfrm>
          <a:prstGeom prst="rect">
            <a:avLst/>
          </a:prstGeom>
          <a:noFill/>
        </p:spPr>
        <p:txBody>
          <a:bodyPr wrap="square" rtlCol="0">
            <a:spAutoFit/>
          </a:bodyPr>
          <a:lstStyle/>
          <a:p>
            <a:r>
              <a:rPr lang="fr-FR" sz="1600" dirty="0">
                <a:latin typeface="Georgia" panose="02040502050405020303" pitchFamily="18" charset="0"/>
              </a:rPr>
              <a:t>4 SEM (</a:t>
            </a:r>
            <a:r>
              <a:rPr lang="fr-FR" sz="1600" dirty="0" err="1">
                <a:latin typeface="Georgia" panose="02040502050405020303" pitchFamily="18" charset="0"/>
              </a:rPr>
              <a:t>Jeol</a:t>
            </a:r>
            <a:r>
              <a:rPr lang="fr-FR" sz="1600" dirty="0">
                <a:latin typeface="Georgia" panose="02040502050405020303" pitchFamily="18" charset="0"/>
              </a:rPr>
              <a:t> 6490, </a:t>
            </a:r>
            <a:r>
              <a:rPr lang="fr-FR" sz="1600" dirty="0" err="1">
                <a:latin typeface="Georgia" panose="02040502050405020303" pitchFamily="18" charset="0"/>
              </a:rPr>
              <a:t>Jeol</a:t>
            </a:r>
            <a:r>
              <a:rPr lang="fr-FR" sz="1600" dirty="0">
                <a:latin typeface="Georgia" panose="02040502050405020303" pitchFamily="18" charset="0"/>
              </a:rPr>
              <a:t> 6500F, </a:t>
            </a:r>
            <a:r>
              <a:rPr lang="fr-FR" sz="1600" dirty="0" err="1">
                <a:latin typeface="Georgia" panose="02040502050405020303" pitchFamily="18" charset="0"/>
              </a:rPr>
              <a:t>Jeol</a:t>
            </a:r>
            <a:r>
              <a:rPr lang="fr-FR" sz="1600" dirty="0">
                <a:latin typeface="Georgia" panose="02040502050405020303" pitchFamily="18" charset="0"/>
              </a:rPr>
              <a:t> F100, Zeiss Supra 40)</a:t>
            </a:r>
          </a:p>
          <a:p>
            <a:r>
              <a:rPr lang="fr-FR" sz="1600" dirty="0">
                <a:latin typeface="Georgia" panose="02040502050405020303" pitchFamily="18" charset="0"/>
              </a:rPr>
              <a:t>1 SEM-FIB (Zeiss </a:t>
            </a:r>
            <a:r>
              <a:rPr lang="fr-FR" sz="1600" dirty="0" err="1">
                <a:latin typeface="Georgia" panose="02040502050405020303" pitchFamily="18" charset="0"/>
              </a:rPr>
              <a:t>Auriga</a:t>
            </a:r>
            <a:r>
              <a:rPr lang="fr-FR" sz="1600" dirty="0">
                <a:latin typeface="Georgia" panose="02040502050405020303" pitchFamily="18" charset="0"/>
              </a:rPr>
              <a:t>)</a:t>
            </a:r>
          </a:p>
          <a:p>
            <a:r>
              <a:rPr lang="fr-FR" sz="1600" dirty="0">
                <a:latin typeface="Georgia" panose="02040502050405020303" pitchFamily="18" charset="0"/>
              </a:rPr>
              <a:t>1 TEM (Philips CM200)</a:t>
            </a:r>
          </a:p>
          <a:p>
            <a:endParaRPr lang="fr-FR" sz="1600" dirty="0">
              <a:latin typeface="Georgia" panose="02040502050405020303" pitchFamily="18" charset="0"/>
            </a:endParaRPr>
          </a:p>
          <a:p>
            <a:pPr marL="285750" indent="-285750">
              <a:buClr>
                <a:srgbClr val="C00000"/>
              </a:buClr>
              <a:buFont typeface="Wingdings" panose="05000000000000000000" pitchFamily="2" charset="2"/>
              <a:buChar char="Ø"/>
            </a:pPr>
            <a:r>
              <a:rPr lang="fr-FR" sz="1600" dirty="0">
                <a:latin typeface="Georgia" panose="02040502050405020303" pitchFamily="18" charset="0"/>
              </a:rPr>
              <a:t>All </a:t>
            </a:r>
            <a:r>
              <a:rPr lang="fr-FR" sz="1600" dirty="0" err="1">
                <a:latin typeface="Georgia" panose="02040502050405020303" pitchFamily="18" charset="0"/>
              </a:rPr>
              <a:t>equipped</a:t>
            </a:r>
            <a:r>
              <a:rPr lang="fr-FR" sz="1600" dirty="0">
                <a:latin typeface="Georgia" panose="02040502050405020303" pitchFamily="18" charset="0"/>
              </a:rPr>
              <a:t> </a:t>
            </a:r>
            <a:r>
              <a:rPr lang="fr-FR" sz="1600" dirty="0" err="1">
                <a:latin typeface="Georgia" panose="02040502050405020303" pitchFamily="18" charset="0"/>
              </a:rPr>
              <a:t>with</a:t>
            </a:r>
            <a:r>
              <a:rPr lang="fr-FR" sz="1600" dirty="0">
                <a:latin typeface="Georgia" panose="02040502050405020303" pitchFamily="18" charset="0"/>
              </a:rPr>
              <a:t> EBSD </a:t>
            </a:r>
            <a:r>
              <a:rPr lang="fr-FR" sz="1400" dirty="0">
                <a:latin typeface="Georgia" panose="02040502050405020303" pitchFamily="18" charset="0"/>
              </a:rPr>
              <a:t>(Electron </a:t>
            </a:r>
            <a:r>
              <a:rPr lang="fr-FR" sz="1400" dirty="0" err="1">
                <a:latin typeface="Georgia" panose="02040502050405020303" pitchFamily="18" charset="0"/>
              </a:rPr>
              <a:t>BackScattered</a:t>
            </a:r>
            <a:r>
              <a:rPr lang="fr-FR" sz="1400" dirty="0">
                <a:latin typeface="Georgia" panose="02040502050405020303" pitchFamily="18" charset="0"/>
              </a:rPr>
              <a:t> Diffraction)</a:t>
            </a:r>
          </a:p>
          <a:p>
            <a:pPr marL="285750" indent="-285750">
              <a:buClr>
                <a:srgbClr val="C00000"/>
              </a:buClr>
              <a:buFont typeface="Wingdings" panose="05000000000000000000" pitchFamily="2" charset="2"/>
              <a:buChar char="Ø"/>
            </a:pPr>
            <a:r>
              <a:rPr lang="fr-FR" sz="1600" dirty="0">
                <a:latin typeface="Georgia" panose="02040502050405020303" pitchFamily="18" charset="0"/>
              </a:rPr>
              <a:t>Zeiss </a:t>
            </a:r>
            <a:r>
              <a:rPr lang="fr-FR" sz="1600" dirty="0" err="1">
                <a:latin typeface="Georgia" panose="02040502050405020303" pitchFamily="18" charset="0"/>
              </a:rPr>
              <a:t>Auriga</a:t>
            </a:r>
            <a:r>
              <a:rPr lang="fr-FR" sz="1600" dirty="0">
                <a:latin typeface="Georgia" panose="02040502050405020303" pitchFamily="18" charset="0"/>
              </a:rPr>
              <a:t> </a:t>
            </a:r>
            <a:r>
              <a:rPr lang="fr-FR" sz="1600" dirty="0" err="1">
                <a:latin typeface="Georgia" panose="02040502050405020303" pitchFamily="18" charset="0"/>
              </a:rPr>
              <a:t>equipped</a:t>
            </a:r>
            <a:r>
              <a:rPr lang="fr-FR" sz="1600" dirty="0">
                <a:latin typeface="Georgia" panose="02040502050405020303" pitchFamily="18" charset="0"/>
              </a:rPr>
              <a:t> </a:t>
            </a:r>
            <a:r>
              <a:rPr lang="fr-FR" sz="1600" dirty="0" err="1">
                <a:latin typeface="Georgia" panose="02040502050405020303" pitchFamily="18" charset="0"/>
              </a:rPr>
              <a:t>with</a:t>
            </a:r>
            <a:r>
              <a:rPr lang="fr-FR" sz="1600" dirty="0">
                <a:latin typeface="Georgia" panose="02040502050405020303" pitchFamily="18" charset="0"/>
              </a:rPr>
              <a:t> EDS </a:t>
            </a:r>
            <a:r>
              <a:rPr lang="fr-FR" sz="1400" dirty="0">
                <a:latin typeface="Georgia" panose="02040502050405020303" pitchFamily="18" charset="0"/>
              </a:rPr>
              <a:t>(Energy-dispersive X-ray </a:t>
            </a:r>
            <a:r>
              <a:rPr lang="fr-FR" sz="1400" dirty="0" err="1">
                <a:latin typeface="Georgia" panose="02040502050405020303" pitchFamily="18" charset="0"/>
              </a:rPr>
              <a:t>spectroscopy</a:t>
            </a:r>
            <a:r>
              <a:rPr lang="fr-FR" sz="1400" dirty="0">
                <a:latin typeface="Georgia" panose="02040502050405020303" pitchFamily="18" charset="0"/>
              </a:rPr>
              <a:t>)</a:t>
            </a:r>
          </a:p>
          <a:p>
            <a:pPr marL="285750" indent="-285750">
              <a:buClr>
                <a:srgbClr val="C00000"/>
              </a:buClr>
              <a:buFont typeface="Wingdings" panose="05000000000000000000" pitchFamily="2" charset="2"/>
              <a:buChar char="Ø"/>
            </a:pPr>
            <a:r>
              <a:rPr lang="fr-FR" sz="1600" dirty="0">
                <a:latin typeface="Georgia" panose="02040502050405020303" pitchFamily="18" charset="0"/>
              </a:rPr>
              <a:t>Zeiss Supra 40 </a:t>
            </a:r>
            <a:r>
              <a:rPr lang="fr-FR" sz="1600" dirty="0" err="1">
                <a:latin typeface="Georgia" panose="02040502050405020303" pitchFamily="18" charset="0"/>
              </a:rPr>
              <a:t>equipped</a:t>
            </a:r>
            <a:r>
              <a:rPr lang="fr-FR" sz="1600" dirty="0">
                <a:latin typeface="Georgia" panose="02040502050405020303" pitchFamily="18" charset="0"/>
              </a:rPr>
              <a:t> for TKD </a:t>
            </a:r>
            <a:r>
              <a:rPr lang="fr-FR" sz="1400" dirty="0">
                <a:latin typeface="Georgia" panose="02040502050405020303" pitchFamily="18" charset="0"/>
              </a:rPr>
              <a:t>(</a:t>
            </a:r>
            <a:r>
              <a:rPr lang="fr-FR" sz="1400" dirty="0">
                <a:latin typeface="Georgia" panose="02040502050405020303" pitchFamily="18" charset="0"/>
                <a:cs typeface="Trebuchet MS"/>
              </a:rPr>
              <a:t>Transmission Kikuchi Diffraction)</a:t>
            </a:r>
            <a:r>
              <a:rPr lang="fr-FR" sz="1600" dirty="0">
                <a:latin typeface="Georgia" panose="02040502050405020303" pitchFamily="18" charset="0"/>
                <a:cs typeface="Trebuchet MS"/>
              </a:rPr>
              <a:t> </a:t>
            </a:r>
          </a:p>
          <a:p>
            <a:pPr marL="360000"/>
            <a:r>
              <a:rPr lang="fr-FR" sz="1000" dirty="0">
                <a:latin typeface="Times New Roman" panose="02020603050405020304" pitchFamily="18" charset="0"/>
                <a:cs typeface="Times New Roman" panose="02020603050405020304" pitchFamily="18" charset="0"/>
              </a:rPr>
              <a:t>(E. </a:t>
            </a:r>
            <a:r>
              <a:rPr lang="fr-FR" sz="1000" dirty="0" err="1">
                <a:latin typeface="Times New Roman" panose="02020603050405020304" pitchFamily="18" charset="0"/>
                <a:cs typeface="Times New Roman" panose="02020603050405020304" pitchFamily="18" charset="0"/>
              </a:rPr>
              <a:t>Brodu</a:t>
            </a:r>
            <a:r>
              <a:rPr lang="fr-FR" sz="1000" dirty="0">
                <a:latin typeface="Times New Roman" panose="02020603050405020304" pitchFamily="18" charset="0"/>
                <a:cs typeface="Times New Roman" panose="02020603050405020304" pitchFamily="18" charset="0"/>
              </a:rPr>
              <a:t>, E. Bouzy, JJ. </a:t>
            </a:r>
            <a:r>
              <a:rPr lang="fr-FR" sz="1000" dirty="0" err="1">
                <a:latin typeface="Times New Roman" panose="02020603050405020304" pitchFamily="18" charset="0"/>
                <a:cs typeface="Times New Roman" panose="02020603050405020304" pitchFamily="18" charset="0"/>
              </a:rPr>
              <a:t>Fundenberger</a:t>
            </a:r>
            <a:r>
              <a:rPr lang="fr-FR" sz="1000" dirty="0">
                <a:latin typeface="Times New Roman" panose="02020603050405020304" pitchFamily="18" charset="0"/>
                <a:cs typeface="Times New Roman" panose="02020603050405020304" pitchFamily="18" charset="0"/>
              </a:rPr>
              <a:t>, Diffraction </a:t>
            </a:r>
            <a:r>
              <a:rPr lang="fr-FR" sz="1000" dirty="0" err="1">
                <a:latin typeface="Times New Roman" panose="02020603050405020304" pitchFamily="18" charset="0"/>
                <a:cs typeface="Times New Roman" panose="02020603050405020304" pitchFamily="18" charset="0"/>
              </a:rPr>
              <a:t>contrast</a:t>
            </a:r>
            <a:r>
              <a:rPr lang="fr-FR" sz="1000" dirty="0">
                <a:latin typeface="Times New Roman" panose="02020603050405020304" pitchFamily="18" charset="0"/>
                <a:cs typeface="Times New Roman" panose="02020603050405020304" pitchFamily="18" charset="0"/>
              </a:rPr>
              <a:t> </a:t>
            </a:r>
            <a:r>
              <a:rPr lang="fr-FR" sz="1000" dirty="0" err="1">
                <a:latin typeface="Times New Roman" panose="02020603050405020304" pitchFamily="18" charset="0"/>
                <a:cs typeface="Times New Roman" panose="02020603050405020304" pitchFamily="18" charset="0"/>
              </a:rPr>
              <a:t>dependence</a:t>
            </a:r>
            <a:r>
              <a:rPr lang="fr-FR" sz="1000" dirty="0">
                <a:latin typeface="Times New Roman" panose="02020603050405020304" pitchFamily="18" charset="0"/>
                <a:cs typeface="Times New Roman" panose="02020603050405020304" pitchFamily="18" charset="0"/>
              </a:rPr>
              <a:t> on </a:t>
            </a:r>
            <a:r>
              <a:rPr lang="fr-FR" sz="1000" dirty="0" err="1">
                <a:latin typeface="Times New Roman" panose="02020603050405020304" pitchFamily="18" charset="0"/>
                <a:cs typeface="Times New Roman" panose="02020603050405020304" pitchFamily="18" charset="0"/>
              </a:rPr>
              <a:t>thickness</a:t>
            </a:r>
            <a:r>
              <a:rPr lang="fr-FR" sz="1000" dirty="0">
                <a:latin typeface="Times New Roman" panose="02020603050405020304" pitchFamily="18" charset="0"/>
                <a:cs typeface="Times New Roman" panose="02020603050405020304" pitchFamily="18" charset="0"/>
              </a:rPr>
              <a:t> </a:t>
            </a:r>
            <a:r>
              <a:rPr lang="fr-FR" sz="1000" dirty="0" err="1">
                <a:latin typeface="Times New Roman" panose="02020603050405020304" pitchFamily="18" charset="0"/>
                <a:cs typeface="Times New Roman" panose="02020603050405020304" pitchFamily="18" charset="0"/>
              </a:rPr>
              <a:t>sample</a:t>
            </a:r>
            <a:r>
              <a:rPr lang="fr-FR" sz="1000" dirty="0">
                <a:latin typeface="Times New Roman" panose="02020603050405020304" pitchFamily="18" charset="0"/>
                <a:cs typeface="Times New Roman" panose="02020603050405020304" pitchFamily="18" charset="0"/>
              </a:rPr>
              <a:t> and incident </a:t>
            </a:r>
            <a:r>
              <a:rPr lang="fr-FR" sz="1000" dirty="0" err="1">
                <a:latin typeface="Times New Roman" panose="02020603050405020304" pitchFamily="18" charset="0"/>
                <a:cs typeface="Times New Roman" panose="02020603050405020304" pitchFamily="18" charset="0"/>
              </a:rPr>
              <a:t>energy</a:t>
            </a:r>
            <a:r>
              <a:rPr lang="fr-FR" sz="1000" dirty="0">
                <a:latin typeface="Times New Roman" panose="02020603050405020304" pitchFamily="18" charset="0"/>
                <a:cs typeface="Times New Roman" panose="02020603050405020304" pitchFamily="18" charset="0"/>
              </a:rPr>
              <a:t> in on-axis Transmission Kikuchi Diffraction in SEM, </a:t>
            </a:r>
            <a:r>
              <a:rPr lang="fr-FR" sz="1000" b="1" i="1" dirty="0" err="1">
                <a:latin typeface="Times New Roman" panose="02020603050405020304" pitchFamily="18" charset="0"/>
                <a:cs typeface="Times New Roman" panose="02020603050405020304" pitchFamily="18" charset="0"/>
              </a:rPr>
              <a:t>Ultramicroscopy</a:t>
            </a:r>
            <a:r>
              <a:rPr lang="fr-FR" sz="1000" dirty="0">
                <a:latin typeface="Times New Roman" panose="02020603050405020304" pitchFamily="18" charset="0"/>
                <a:cs typeface="Times New Roman" panose="02020603050405020304" pitchFamily="18" charset="0"/>
              </a:rPr>
              <a:t>, 181 (2017) 123-133.)</a:t>
            </a:r>
          </a:p>
          <a:p>
            <a:endParaRPr lang="fr-FR" sz="1600" dirty="0">
              <a:latin typeface="Georgia" panose="02040502050405020303" pitchFamily="18" charset="0"/>
            </a:endParaRPr>
          </a:p>
          <a:p>
            <a:endParaRPr lang="fr-FR" sz="1600" dirty="0">
              <a:latin typeface="Georgia" panose="02040502050405020303" pitchFamily="18" charset="0"/>
            </a:endParaRPr>
          </a:p>
          <a:p>
            <a:endParaRPr lang="fr-FR" sz="1600" dirty="0">
              <a:latin typeface="Georgia" panose="02040502050405020303" pitchFamily="18" charset="0"/>
            </a:endParaRPr>
          </a:p>
        </p:txBody>
      </p:sp>
      <p:pic>
        <p:nvPicPr>
          <p:cNvPr id="5" name="Image 4">
            <a:extLst>
              <a:ext uri="{FF2B5EF4-FFF2-40B4-BE49-F238E27FC236}">
                <a16:creationId xmlns:a16="http://schemas.microsoft.com/office/drawing/2014/main" xmlns="" id="{81C890A0-411A-4DEE-9CF3-8CBCD9FD982F}"/>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674" t="16117" b="4762"/>
          <a:stretch/>
        </p:blipFill>
        <p:spPr>
          <a:xfrm>
            <a:off x="6812780" y="713433"/>
            <a:ext cx="5211744" cy="3177654"/>
          </a:xfrm>
          <a:prstGeom prst="rect">
            <a:avLst/>
          </a:prstGeom>
        </p:spPr>
      </p:pic>
      <p:sp>
        <p:nvSpPr>
          <p:cNvPr id="6" name="Flèche : droite 5">
            <a:extLst>
              <a:ext uri="{FF2B5EF4-FFF2-40B4-BE49-F238E27FC236}">
                <a16:creationId xmlns:a16="http://schemas.microsoft.com/office/drawing/2014/main" xmlns="" id="{046C9AB1-5FAE-425D-8ACE-899A310CA2A6}"/>
              </a:ext>
            </a:extLst>
          </p:cNvPr>
          <p:cNvSpPr/>
          <p:nvPr/>
        </p:nvSpPr>
        <p:spPr>
          <a:xfrm>
            <a:off x="3466682" y="1724168"/>
            <a:ext cx="1055077" cy="17082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7" name="3D - Rita Chini - crack">
            <a:hlinkClick r:id="" action="ppaction://media"/>
            <a:extLst>
              <a:ext uri="{FF2B5EF4-FFF2-40B4-BE49-F238E27FC236}">
                <a16:creationId xmlns:a16="http://schemas.microsoft.com/office/drawing/2014/main" xmlns="" id="{C0439515-CFB4-4D36-8C9C-A3C4C42F61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73996" y="3568802"/>
            <a:ext cx="4957188" cy="2788418"/>
          </a:xfrm>
          <a:prstGeom prst="rect">
            <a:avLst/>
          </a:prstGeom>
        </p:spPr>
      </p:pic>
      <p:pic>
        <p:nvPicPr>
          <p:cNvPr id="11" name="Image 10">
            <a:extLst>
              <a:ext uri="{FF2B5EF4-FFF2-40B4-BE49-F238E27FC236}">
                <a16:creationId xmlns:a16="http://schemas.microsoft.com/office/drawing/2014/main" xmlns="" id="{12BFB3A5-DC27-4205-87D2-E7708CF36C9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50075" y="4338453"/>
            <a:ext cx="2552281" cy="1914211"/>
          </a:xfrm>
          <a:prstGeom prst="rect">
            <a:avLst/>
          </a:prstGeom>
        </p:spPr>
      </p:pic>
      <p:pic>
        <p:nvPicPr>
          <p:cNvPr id="13" name="Image 12">
            <a:extLst>
              <a:ext uri="{FF2B5EF4-FFF2-40B4-BE49-F238E27FC236}">
                <a16:creationId xmlns:a16="http://schemas.microsoft.com/office/drawing/2014/main" xmlns="" id="{57FDE7FF-CDC3-4267-AA0E-6DA4260D92FD}"/>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257321" y="4338454"/>
            <a:ext cx="2548830" cy="1911622"/>
          </a:xfrm>
          <a:prstGeom prst="rect">
            <a:avLst/>
          </a:prstGeom>
        </p:spPr>
      </p:pic>
      <p:grpSp>
        <p:nvGrpSpPr>
          <p:cNvPr id="15" name="Groupe 14">
            <a:extLst>
              <a:ext uri="{FF2B5EF4-FFF2-40B4-BE49-F238E27FC236}">
                <a16:creationId xmlns:a16="http://schemas.microsoft.com/office/drawing/2014/main" xmlns="" id="{AC2C31C2-A123-4C37-8423-55ED9E09F77D}"/>
              </a:ext>
            </a:extLst>
          </p:cNvPr>
          <p:cNvGrpSpPr/>
          <p:nvPr/>
        </p:nvGrpSpPr>
        <p:grpSpPr>
          <a:xfrm>
            <a:off x="8129116" y="4116055"/>
            <a:ext cx="2776147" cy="1283677"/>
            <a:chOff x="8129116" y="4116055"/>
            <a:chExt cx="2776147" cy="1283677"/>
          </a:xfrm>
        </p:grpSpPr>
        <p:pic>
          <p:nvPicPr>
            <p:cNvPr id="9" name="Image 8">
              <a:extLst>
                <a:ext uri="{FF2B5EF4-FFF2-40B4-BE49-F238E27FC236}">
                  <a16:creationId xmlns:a16="http://schemas.microsoft.com/office/drawing/2014/main" xmlns="" id="{7A050C45-B904-4C3A-BC58-8381751447C0}"/>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9193694" y="4116055"/>
              <a:ext cx="1711569" cy="1283677"/>
            </a:xfrm>
            <a:prstGeom prst="rect">
              <a:avLst/>
            </a:prstGeom>
          </p:spPr>
        </p:pic>
        <p:sp>
          <p:nvSpPr>
            <p:cNvPr id="14" name="Flèche : droite 13">
              <a:extLst>
                <a:ext uri="{FF2B5EF4-FFF2-40B4-BE49-F238E27FC236}">
                  <a16:creationId xmlns:a16="http://schemas.microsoft.com/office/drawing/2014/main" xmlns="" id="{83BA6314-917B-4FFA-A798-926771D87DC6}"/>
                </a:ext>
              </a:extLst>
            </p:cNvPr>
            <p:cNvSpPr/>
            <p:nvPr/>
          </p:nvSpPr>
          <p:spPr>
            <a:xfrm>
              <a:off x="8129116" y="4612193"/>
              <a:ext cx="904352" cy="29140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16" name="ZoneTexte 15">
            <a:extLst>
              <a:ext uri="{FF2B5EF4-FFF2-40B4-BE49-F238E27FC236}">
                <a16:creationId xmlns:a16="http://schemas.microsoft.com/office/drawing/2014/main" xmlns="" id="{80A81EF5-D06A-45BA-A6D6-A764570D79C3}"/>
              </a:ext>
            </a:extLst>
          </p:cNvPr>
          <p:cNvSpPr txBox="1"/>
          <p:nvPr/>
        </p:nvSpPr>
        <p:spPr>
          <a:xfrm>
            <a:off x="9193694" y="5658082"/>
            <a:ext cx="2713603" cy="646331"/>
          </a:xfrm>
          <a:prstGeom prst="rect">
            <a:avLst/>
          </a:prstGeom>
          <a:noFill/>
        </p:spPr>
        <p:txBody>
          <a:bodyPr wrap="square" rtlCol="0">
            <a:spAutoFit/>
          </a:bodyPr>
          <a:lstStyle/>
          <a:p>
            <a:r>
              <a:rPr lang="fr-FR" sz="1200" dirty="0">
                <a:latin typeface="Georgia" panose="02040502050405020303" pitchFamily="18" charset="0"/>
              </a:rPr>
              <a:t>FIB : </a:t>
            </a:r>
            <a:r>
              <a:rPr lang="fr-FR" sz="1200" dirty="0" err="1">
                <a:latin typeface="Georgia" panose="02040502050405020303" pitchFamily="18" charset="0"/>
              </a:rPr>
              <a:t>Machining</a:t>
            </a:r>
            <a:r>
              <a:rPr lang="fr-FR" sz="1200" dirty="0">
                <a:latin typeface="Georgia" panose="02040502050405020303" pitchFamily="18" charset="0"/>
              </a:rPr>
              <a:t> of a cantilever </a:t>
            </a:r>
            <a:r>
              <a:rPr lang="fr-FR" sz="1200" dirty="0" err="1">
                <a:latin typeface="Georgia" panose="02040502050405020303" pitchFamily="18" charset="0"/>
              </a:rPr>
              <a:t>from</a:t>
            </a:r>
            <a:r>
              <a:rPr lang="fr-FR" sz="1200" dirty="0">
                <a:latin typeface="Georgia" panose="02040502050405020303" pitchFamily="18" charset="0"/>
              </a:rPr>
              <a:t> a single grain for investigation of the </a:t>
            </a:r>
            <a:r>
              <a:rPr lang="fr-FR" sz="1200" dirty="0" err="1">
                <a:latin typeface="Georgia" panose="02040502050405020303" pitchFamily="18" charset="0"/>
              </a:rPr>
              <a:t>mechanical</a:t>
            </a:r>
            <a:r>
              <a:rPr lang="fr-FR" sz="1200" dirty="0">
                <a:latin typeface="Georgia" panose="02040502050405020303" pitchFamily="18" charset="0"/>
              </a:rPr>
              <a:t> </a:t>
            </a:r>
            <a:r>
              <a:rPr lang="fr-FR" sz="1200" dirty="0" err="1">
                <a:latin typeface="Georgia" panose="02040502050405020303" pitchFamily="18" charset="0"/>
              </a:rPr>
              <a:t>properties</a:t>
            </a:r>
            <a:endParaRPr lang="fr-FR" sz="1200" dirty="0">
              <a:latin typeface="Georgia" panose="02040502050405020303" pitchFamily="18" charset="0"/>
            </a:endParaRPr>
          </a:p>
        </p:txBody>
      </p:sp>
      <p:sp>
        <p:nvSpPr>
          <p:cNvPr id="17" name="ZoneTexte 16">
            <a:extLst>
              <a:ext uri="{FF2B5EF4-FFF2-40B4-BE49-F238E27FC236}">
                <a16:creationId xmlns:a16="http://schemas.microsoft.com/office/drawing/2014/main" xmlns="" id="{752CF982-AB1E-44C3-97B6-2E3C9C5B3CA0}"/>
              </a:ext>
            </a:extLst>
          </p:cNvPr>
          <p:cNvSpPr txBox="1"/>
          <p:nvPr/>
        </p:nvSpPr>
        <p:spPr>
          <a:xfrm>
            <a:off x="247860" y="6499708"/>
            <a:ext cx="6746847" cy="307777"/>
          </a:xfrm>
          <a:prstGeom prst="rect">
            <a:avLst/>
          </a:prstGeom>
          <a:noFill/>
        </p:spPr>
        <p:txBody>
          <a:bodyPr wrap="none" rtlCol="0">
            <a:spAutoFit/>
          </a:bodyPr>
          <a:lstStyle/>
          <a:p>
            <a:r>
              <a:rPr lang="fr-FR" sz="1400" dirty="0" err="1">
                <a:latin typeface="Garamond" panose="02020404030301010803" pitchFamily="18" charset="0"/>
              </a:rPr>
              <a:t>Video</a:t>
            </a:r>
            <a:r>
              <a:rPr lang="fr-FR" sz="1400" dirty="0">
                <a:latin typeface="Garamond" panose="02020404030301010803" pitchFamily="18" charset="0"/>
              </a:rPr>
              <a:t>: microstructure of a </a:t>
            </a:r>
            <a:r>
              <a:rPr lang="el-GR" sz="1400" i="1" dirty="0">
                <a:sym typeface="Symbol" panose="05050102010706020507" pitchFamily="18" charset="2"/>
              </a:rPr>
              <a:t></a:t>
            </a:r>
            <a:r>
              <a:rPr lang="fr-FR" sz="1400" i="1" dirty="0"/>
              <a:t>-</a:t>
            </a:r>
            <a:r>
              <a:rPr lang="fr-FR" sz="1400" dirty="0">
                <a:latin typeface="Garamond" panose="02020404030301010803" pitchFamily="18" charset="0"/>
              </a:rPr>
              <a:t>Ti </a:t>
            </a:r>
            <a:r>
              <a:rPr lang="fr-FR" sz="1400" dirty="0" err="1">
                <a:latin typeface="Garamond" panose="02020404030301010803" pitchFamily="18" charset="0"/>
              </a:rPr>
              <a:t>alloy</a:t>
            </a:r>
            <a:r>
              <a:rPr lang="fr-FR" sz="1400" dirty="0">
                <a:latin typeface="Garamond" panose="02020404030301010803" pitchFamily="18" charset="0"/>
              </a:rPr>
              <a:t> </a:t>
            </a:r>
            <a:r>
              <a:rPr lang="fr-FR" sz="1400" dirty="0" err="1">
                <a:latin typeface="Garamond" panose="02020404030301010803" pitchFamily="18" charset="0"/>
              </a:rPr>
              <a:t>after</a:t>
            </a:r>
            <a:r>
              <a:rPr lang="fr-FR" sz="1400" dirty="0">
                <a:latin typeface="Garamond" panose="02020404030301010803" pitchFamily="18" charset="0"/>
              </a:rPr>
              <a:t> </a:t>
            </a:r>
            <a:r>
              <a:rPr lang="fr-FR" sz="1400" dirty="0" err="1">
                <a:latin typeface="Garamond" panose="02020404030301010803" pitchFamily="18" charset="0"/>
              </a:rPr>
              <a:t>failure</a:t>
            </a:r>
            <a:r>
              <a:rPr lang="fr-FR" sz="1400" dirty="0">
                <a:latin typeface="Garamond" panose="02020404030301010803" pitchFamily="18" charset="0"/>
              </a:rPr>
              <a:t> </a:t>
            </a:r>
            <a:r>
              <a:rPr lang="fr-FR" sz="1400" dirty="0" err="1">
                <a:latin typeface="Garamond" panose="02020404030301010803" pitchFamily="18" charset="0"/>
              </a:rPr>
              <a:t>under</a:t>
            </a:r>
            <a:r>
              <a:rPr lang="fr-FR" sz="1400" dirty="0">
                <a:latin typeface="Garamond" panose="02020404030301010803" pitchFamily="18" charset="0"/>
              </a:rPr>
              <a:t> fatigue : R.M. </a:t>
            </a:r>
            <a:r>
              <a:rPr lang="fr-FR" sz="1400" dirty="0" err="1">
                <a:latin typeface="Garamond" panose="02020404030301010803" pitchFamily="18" charset="0"/>
              </a:rPr>
              <a:t>Chini</a:t>
            </a:r>
            <a:r>
              <a:rPr lang="fr-FR" sz="1400" dirty="0">
                <a:latin typeface="Garamond" panose="02020404030301010803" pitchFamily="18" charset="0"/>
              </a:rPr>
              <a:t>, PhD </a:t>
            </a:r>
            <a:r>
              <a:rPr lang="fr-FR" sz="1400" dirty="0" err="1">
                <a:latin typeface="Garamond" panose="02020404030301010803" pitchFamily="18" charset="0"/>
              </a:rPr>
              <a:t>thesis</a:t>
            </a:r>
            <a:r>
              <a:rPr lang="fr-FR" sz="1400" dirty="0">
                <a:latin typeface="Garamond" panose="02020404030301010803" pitchFamily="18" charset="0"/>
              </a:rPr>
              <a:t>, 2018</a:t>
            </a:r>
          </a:p>
        </p:txBody>
      </p:sp>
      <p:sp>
        <p:nvSpPr>
          <p:cNvPr id="18" name="Espace réservé du numéro de diapositive 6">
            <a:extLst>
              <a:ext uri="{FF2B5EF4-FFF2-40B4-BE49-F238E27FC236}">
                <a16:creationId xmlns:a16="http://schemas.microsoft.com/office/drawing/2014/main" xmlns="" id="{3C5332A0-4431-400F-82DD-1BA163B853D0}"/>
              </a:ext>
            </a:extLst>
          </p:cNvPr>
          <p:cNvSpPr txBox="1">
            <a:spLocks noGrp="1"/>
          </p:cNvSpPr>
          <p:nvPr/>
        </p:nvSpPr>
        <p:spPr bwMode="auto">
          <a:xfrm>
            <a:off x="11570006" y="6400800"/>
            <a:ext cx="500063" cy="457200"/>
          </a:xfrm>
          <a:prstGeom prst="rect">
            <a:avLst/>
          </a:prstGeom>
          <a:noFill/>
          <a:ln w="9525">
            <a:noFill/>
            <a:miter lim="800000"/>
            <a:headEnd/>
            <a:tailEnd/>
          </a:ln>
        </p:spPr>
        <p:txBody>
          <a:bodyPr/>
          <a:lstStyle/>
          <a:p>
            <a:pPr algn="r"/>
            <a:fld id="{78CE6BD1-B77A-4615-9A75-2001909BDFAC}" type="slidenum">
              <a:rPr lang="fr-FR" sz="1400" b="1">
                <a:latin typeface="Calibri" pitchFamily="34" charset="0"/>
                <a:cs typeface="Arial" charset="0"/>
              </a:rPr>
              <a:pPr algn="r"/>
              <a:t>6</a:t>
            </a:fld>
            <a:endParaRPr lang="fr-FR" sz="1400" b="1">
              <a:latin typeface="Calibri" pitchFamily="34" charset="0"/>
              <a:cs typeface="Arial" charset="0"/>
            </a:endParaRPr>
          </a:p>
        </p:txBody>
      </p:sp>
    </p:spTree>
    <p:extLst>
      <p:ext uri="{BB962C8B-B14F-4D97-AF65-F5344CB8AC3E}">
        <p14:creationId xmlns:p14="http://schemas.microsoft.com/office/powerpoint/2010/main" val="3114912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0033"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5" fill="hold" display="0">
                  <p:stCondLst>
                    <p:cond delay="indefinite"/>
                  </p:stCondLst>
                </p:cTn>
                <p:tgtEl>
                  <p:spTgt spid="7"/>
                </p:tgtEl>
              </p:cMediaNode>
            </p:video>
            <p:seq concurrent="1" nextAc="seek">
              <p:cTn id="16" restart="whenNotActive" fill="hold" evtFilter="cancelBubble" nodeType="interactiveSeq">
                <p:stCondLst>
                  <p:cond evt="onClick" delay="0">
                    <p:tgtEl>
                      <p:spTgt spid="7"/>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clickEffect">
                                  <p:stCondLst>
                                    <p:cond delay="0"/>
                                  </p:stCondLst>
                                  <p:childTnLst>
                                    <p:cmd type="call" cmd="togglePause">
                                      <p:cBhvr>
                                        <p:cTn id="20"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4BFAC50-723D-4C3E-9719-CDB1B451C527}"/>
              </a:ext>
            </a:extLst>
          </p:cNvPr>
          <p:cNvSpPr/>
          <p:nvPr/>
        </p:nvSpPr>
        <p:spPr>
          <a:xfrm>
            <a:off x="754677" y="5693265"/>
            <a:ext cx="7599218" cy="338554"/>
          </a:xfrm>
          <a:prstGeom prst="rect">
            <a:avLst/>
          </a:prstGeom>
        </p:spPr>
        <p:txBody>
          <a:bodyPr wrap="square">
            <a:spAutoFit/>
          </a:bodyPr>
          <a:lstStyle/>
          <a:p>
            <a:r>
              <a:rPr lang="fr-FR" sz="1600" b="1" dirty="0">
                <a:solidFill>
                  <a:srgbClr val="E96401"/>
                </a:solidFill>
                <a:latin typeface="Georgia" panose="02040502050405020303" pitchFamily="18" charset="0"/>
                <a:cs typeface="Trebuchet MS"/>
                <a:sym typeface="Wingdings" pitchFamily="2" charset="2"/>
              </a:rPr>
              <a:t> </a:t>
            </a:r>
            <a:r>
              <a:rPr lang="fr-FR" sz="1600" b="1" dirty="0">
                <a:solidFill>
                  <a:srgbClr val="E96401"/>
                </a:solidFill>
                <a:latin typeface="Georgia" panose="02040502050405020303" pitchFamily="18" charset="0"/>
                <a:cs typeface="Trebuchet MS"/>
              </a:rPr>
              <a:t>in situ </a:t>
            </a:r>
            <a:r>
              <a:rPr lang="fr-FR" sz="1600" b="1" dirty="0" err="1">
                <a:solidFill>
                  <a:srgbClr val="E96401"/>
                </a:solidFill>
                <a:latin typeface="Georgia" panose="02040502050405020303" pitchFamily="18" charset="0"/>
                <a:cs typeface="Trebuchet MS"/>
              </a:rPr>
              <a:t>thermomechanical</a:t>
            </a:r>
            <a:r>
              <a:rPr lang="fr-FR" sz="1600" b="1" dirty="0">
                <a:solidFill>
                  <a:srgbClr val="E96401"/>
                </a:solidFill>
                <a:latin typeface="Georgia" panose="02040502050405020303" pitchFamily="18" charset="0"/>
                <a:cs typeface="Trebuchet MS"/>
              </a:rPr>
              <a:t> </a:t>
            </a:r>
            <a:r>
              <a:rPr lang="fr-FR" sz="1600" b="1" dirty="0">
                <a:solidFill>
                  <a:srgbClr val="E96401"/>
                </a:solidFill>
                <a:latin typeface="Georgia" panose="02040502050405020303" pitchFamily="18" charset="0"/>
                <a:cs typeface="Trebuchet MS"/>
                <a:sym typeface="Wingdings" pitchFamily="2" charset="2"/>
              </a:rPr>
              <a:t>sollicitations and analys</a:t>
            </a:r>
            <a:r>
              <a:rPr lang="fr-FR" sz="1600" b="1" dirty="0">
                <a:solidFill>
                  <a:srgbClr val="E96401"/>
                </a:solidFill>
                <a:latin typeface="Georgia" panose="02040502050405020303" pitchFamily="18" charset="0"/>
                <a:cs typeface="Trebuchet MS"/>
              </a:rPr>
              <a:t>es</a:t>
            </a:r>
            <a:endParaRPr lang="en-US" sz="1600" b="1" dirty="0">
              <a:solidFill>
                <a:srgbClr val="E96401"/>
              </a:solidFill>
              <a:latin typeface="Georgia" panose="02040502050405020303" pitchFamily="18" charset="0"/>
              <a:cs typeface="Trebuchet MS"/>
            </a:endParaRPr>
          </a:p>
        </p:txBody>
      </p:sp>
      <p:sp>
        <p:nvSpPr>
          <p:cNvPr id="3" name="Rectangle 2">
            <a:extLst>
              <a:ext uri="{FF2B5EF4-FFF2-40B4-BE49-F238E27FC236}">
                <a16:creationId xmlns:a16="http://schemas.microsoft.com/office/drawing/2014/main" xmlns="" id="{A0FB6D03-5DE2-4D3A-913C-9C6096C639E9}"/>
              </a:ext>
            </a:extLst>
          </p:cNvPr>
          <p:cNvSpPr/>
          <p:nvPr/>
        </p:nvSpPr>
        <p:spPr>
          <a:xfrm>
            <a:off x="754676" y="6030772"/>
            <a:ext cx="7486304" cy="615553"/>
          </a:xfrm>
          <a:prstGeom prst="rect">
            <a:avLst/>
          </a:prstGeom>
        </p:spPr>
        <p:txBody>
          <a:bodyPr wrap="square">
            <a:spAutoFit/>
          </a:bodyPr>
          <a:lstStyle/>
          <a:p>
            <a:r>
              <a:rPr lang="fr-FR" sz="1600" b="1" dirty="0">
                <a:solidFill>
                  <a:srgbClr val="E96401"/>
                </a:solidFill>
                <a:latin typeface="Georgia" panose="02040502050405020303" pitchFamily="18" charset="0"/>
                <a:cs typeface="Trebuchet MS"/>
                <a:sym typeface="Wingdings" pitchFamily="2" charset="2"/>
              </a:rPr>
              <a:t> </a:t>
            </a:r>
            <a:r>
              <a:rPr lang="fr-FR" sz="1600" b="1" dirty="0" err="1">
                <a:solidFill>
                  <a:srgbClr val="E96401"/>
                </a:solidFill>
                <a:latin typeface="Georgia" panose="02040502050405020303" pitchFamily="18" charset="0"/>
                <a:cs typeface="Trebuchet MS"/>
                <a:sym typeface="Wingdings" pitchFamily="2" charset="2"/>
              </a:rPr>
              <a:t>operate</a:t>
            </a:r>
            <a:r>
              <a:rPr lang="fr-FR" sz="1600" b="1" dirty="0">
                <a:solidFill>
                  <a:srgbClr val="E96401"/>
                </a:solidFill>
                <a:latin typeface="Georgia" panose="02040502050405020303" pitchFamily="18" charset="0"/>
                <a:cs typeface="Trebuchet MS"/>
                <a:sym typeface="Wingdings" pitchFamily="2" charset="2"/>
              </a:rPr>
              <a:t> in diffraction mode </a:t>
            </a:r>
            <a:r>
              <a:rPr lang="fr-FR" dirty="0">
                <a:latin typeface="Georgia" panose="02040502050405020303" pitchFamily="18" charset="0"/>
                <a:sym typeface="Symbol" panose="05050102010706020507" pitchFamily="18" charset="2"/>
              </a:rPr>
              <a:t> </a:t>
            </a:r>
            <a:r>
              <a:rPr lang="fr-FR" sz="1600" b="1" dirty="0" err="1">
                <a:solidFill>
                  <a:srgbClr val="E96401"/>
                </a:solidFill>
                <a:latin typeface="Georgia" panose="02040502050405020303" pitchFamily="18" charset="0"/>
                <a:cs typeface="Trebuchet MS"/>
                <a:sym typeface="Wingdings" pitchFamily="2" charset="2"/>
              </a:rPr>
              <a:t>determination</a:t>
            </a:r>
            <a:r>
              <a:rPr lang="fr-FR" sz="1600" b="1" dirty="0">
                <a:solidFill>
                  <a:srgbClr val="E96401"/>
                </a:solidFill>
                <a:latin typeface="Georgia" panose="02040502050405020303" pitchFamily="18" charset="0"/>
                <a:cs typeface="Trebuchet MS"/>
                <a:sym typeface="Wingdings" pitchFamily="2" charset="2"/>
              </a:rPr>
              <a:t> of crystallines orientations</a:t>
            </a:r>
            <a:endParaRPr lang="en-US" sz="1600" b="1" dirty="0">
              <a:solidFill>
                <a:srgbClr val="E96401"/>
              </a:solidFill>
              <a:latin typeface="Georgia" panose="02040502050405020303" pitchFamily="18" charset="0"/>
              <a:cs typeface="Trebuchet MS"/>
            </a:endParaRPr>
          </a:p>
        </p:txBody>
      </p:sp>
      <p:sp>
        <p:nvSpPr>
          <p:cNvPr id="4" name="Rectangle 3">
            <a:extLst>
              <a:ext uri="{FF2B5EF4-FFF2-40B4-BE49-F238E27FC236}">
                <a16:creationId xmlns:a16="http://schemas.microsoft.com/office/drawing/2014/main" xmlns="" id="{5CE5BC2A-6619-4733-B777-6F38E12B983B}"/>
              </a:ext>
            </a:extLst>
          </p:cNvPr>
          <p:cNvSpPr/>
          <p:nvPr/>
        </p:nvSpPr>
        <p:spPr>
          <a:xfrm>
            <a:off x="341822" y="4903512"/>
            <a:ext cx="7143800" cy="400110"/>
          </a:xfrm>
          <a:prstGeom prst="rect">
            <a:avLst/>
          </a:prstGeom>
        </p:spPr>
        <p:txBody>
          <a:bodyPr wrap="square">
            <a:spAutoFit/>
          </a:bodyPr>
          <a:lstStyle/>
          <a:p>
            <a:r>
              <a:rPr lang="en-US" sz="2000" b="1" dirty="0">
                <a:latin typeface="Georgia" panose="02040502050405020303" pitchFamily="18" charset="0"/>
                <a:cs typeface="Trebuchet MS"/>
              </a:rPr>
              <a:t>X-ray Tomography</a:t>
            </a:r>
            <a:endParaRPr lang="en-US" b="1" dirty="0">
              <a:solidFill>
                <a:srgbClr val="E96401"/>
              </a:solidFill>
              <a:latin typeface="Georgia" panose="02040502050405020303" pitchFamily="18" charset="0"/>
              <a:cs typeface="Trebuchet MS"/>
            </a:endParaRPr>
          </a:p>
        </p:txBody>
      </p:sp>
      <p:sp>
        <p:nvSpPr>
          <p:cNvPr id="5" name="Rectangle 4">
            <a:extLst>
              <a:ext uri="{FF2B5EF4-FFF2-40B4-BE49-F238E27FC236}">
                <a16:creationId xmlns:a16="http://schemas.microsoft.com/office/drawing/2014/main" xmlns="" id="{3736A771-63FD-48E8-A266-A5DD54B55F0C}"/>
              </a:ext>
            </a:extLst>
          </p:cNvPr>
          <p:cNvSpPr/>
          <p:nvPr/>
        </p:nvSpPr>
        <p:spPr>
          <a:xfrm>
            <a:off x="755630" y="5335560"/>
            <a:ext cx="5715040" cy="338554"/>
          </a:xfrm>
          <a:prstGeom prst="rect">
            <a:avLst/>
          </a:prstGeom>
        </p:spPr>
        <p:txBody>
          <a:bodyPr wrap="square">
            <a:spAutoFit/>
          </a:bodyPr>
          <a:lstStyle/>
          <a:p>
            <a:r>
              <a:rPr lang="fr-FR" sz="1600" b="1" dirty="0">
                <a:solidFill>
                  <a:srgbClr val="E96401"/>
                </a:solidFill>
                <a:latin typeface="Georgia" panose="02040502050405020303" pitchFamily="18" charset="0"/>
                <a:cs typeface="Trebuchet MS"/>
                <a:sym typeface="Wingdings" pitchFamily="2" charset="2"/>
              </a:rPr>
              <a:t> biocompatible and composite </a:t>
            </a:r>
            <a:r>
              <a:rPr lang="fr-FR" sz="1600" b="1" dirty="0" err="1">
                <a:solidFill>
                  <a:srgbClr val="E96401"/>
                </a:solidFill>
                <a:latin typeface="Georgia" panose="02040502050405020303" pitchFamily="18" charset="0"/>
                <a:cs typeface="Trebuchet MS"/>
                <a:sym typeface="Wingdings" pitchFamily="2" charset="2"/>
              </a:rPr>
              <a:t>materials</a:t>
            </a:r>
            <a:r>
              <a:rPr lang="fr-FR" sz="1600" b="1" dirty="0">
                <a:solidFill>
                  <a:srgbClr val="E96401"/>
                </a:solidFill>
                <a:latin typeface="Georgia" panose="02040502050405020303" pitchFamily="18" charset="0"/>
                <a:cs typeface="Trebuchet MS"/>
                <a:sym typeface="Wingdings" pitchFamily="2" charset="2"/>
              </a:rPr>
              <a:t> </a:t>
            </a:r>
            <a:endParaRPr lang="en-US" sz="1600" dirty="0">
              <a:latin typeface="Georgia" panose="02040502050405020303" pitchFamily="18" charset="0"/>
              <a:cs typeface="Trebuchet MS"/>
            </a:endParaRPr>
          </a:p>
        </p:txBody>
      </p:sp>
      <p:sp>
        <p:nvSpPr>
          <p:cNvPr id="6" name="Rectangle 5">
            <a:extLst>
              <a:ext uri="{FF2B5EF4-FFF2-40B4-BE49-F238E27FC236}">
                <a16:creationId xmlns:a16="http://schemas.microsoft.com/office/drawing/2014/main" xmlns="" id="{B6371D1F-887C-41AF-8D0A-B3CABDDCA355}"/>
              </a:ext>
            </a:extLst>
          </p:cNvPr>
          <p:cNvSpPr/>
          <p:nvPr/>
        </p:nvSpPr>
        <p:spPr>
          <a:xfrm>
            <a:off x="2766507" y="204403"/>
            <a:ext cx="5929354" cy="461665"/>
          </a:xfrm>
          <a:prstGeom prst="rect">
            <a:avLst/>
          </a:prstGeom>
        </p:spPr>
        <p:txBody>
          <a:bodyPr wrap="square">
            <a:spAutoFit/>
          </a:bodyPr>
          <a:lstStyle/>
          <a:p>
            <a:pPr algn="ctr"/>
            <a:r>
              <a:rPr lang="fr-FR" sz="2400" b="1" dirty="0">
                <a:solidFill>
                  <a:srgbClr val="E96401"/>
                </a:solidFill>
                <a:latin typeface="Trebuchet MS"/>
                <a:cs typeface="Trebuchet MS"/>
              </a:rPr>
              <a:t>X-Ray diffraction and </a:t>
            </a:r>
            <a:r>
              <a:rPr lang="fr-FR" sz="2400" b="1" dirty="0" err="1">
                <a:solidFill>
                  <a:srgbClr val="E96401"/>
                </a:solidFill>
                <a:latin typeface="Trebuchet MS"/>
                <a:cs typeface="Trebuchet MS"/>
              </a:rPr>
              <a:t>tomography</a:t>
            </a:r>
            <a:endParaRPr lang="fr-FR" sz="2400" dirty="0">
              <a:latin typeface="Trebuchet MS"/>
              <a:cs typeface="Trebuchet MS"/>
            </a:endParaRPr>
          </a:p>
        </p:txBody>
      </p:sp>
      <p:sp>
        <p:nvSpPr>
          <p:cNvPr id="8" name="Text Box 9">
            <a:extLst>
              <a:ext uri="{FF2B5EF4-FFF2-40B4-BE49-F238E27FC236}">
                <a16:creationId xmlns:a16="http://schemas.microsoft.com/office/drawing/2014/main" xmlns="" id="{252D5EF7-4E95-410E-B757-51416702616B}"/>
              </a:ext>
            </a:extLst>
          </p:cNvPr>
          <p:cNvSpPr txBox="1">
            <a:spLocks noChangeArrowheads="1"/>
          </p:cNvSpPr>
          <p:nvPr/>
        </p:nvSpPr>
        <p:spPr bwMode="auto">
          <a:xfrm>
            <a:off x="418941" y="1076499"/>
            <a:ext cx="6713442"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2400">
                <a:solidFill>
                  <a:schemeClr val="tx1"/>
                </a:solidFill>
                <a:latin typeface="Times" charset="0"/>
                <a:ea typeface="ＭＳ Ｐゴシック" charset="0"/>
                <a:cs typeface="ＭＳ Ｐゴシック" charset="0"/>
              </a:defRPr>
            </a:lvl1pPr>
            <a:lvl2pPr marL="742950" indent="-285750">
              <a:defRPr sz="2400">
                <a:solidFill>
                  <a:schemeClr val="tx1"/>
                </a:solidFill>
                <a:latin typeface="Times" charset="0"/>
                <a:ea typeface="ＭＳ Ｐゴシック" charset="0"/>
              </a:defRPr>
            </a:lvl2pPr>
            <a:lvl3pPr marL="1143000" indent="-228600">
              <a:defRPr sz="2400">
                <a:solidFill>
                  <a:schemeClr val="tx1"/>
                </a:solidFill>
                <a:latin typeface="Times" charset="0"/>
                <a:ea typeface="ＭＳ Ｐゴシック" charset="0"/>
              </a:defRPr>
            </a:lvl3pPr>
            <a:lvl4pPr marL="1600200" indent="-228600">
              <a:defRPr sz="2400">
                <a:solidFill>
                  <a:schemeClr val="tx1"/>
                </a:solidFill>
                <a:latin typeface="Times" charset="0"/>
                <a:ea typeface="ＭＳ Ｐゴシック" charset="0"/>
              </a:defRPr>
            </a:lvl4pPr>
            <a:lvl5pPr marL="2057400" indent="-228600">
              <a:defRPr sz="2400">
                <a:solidFill>
                  <a:schemeClr val="tx1"/>
                </a:solidFill>
                <a:latin typeface="Times" charset="0"/>
                <a:ea typeface="ＭＳ Ｐゴシック" charset="0"/>
              </a:defRPr>
            </a:lvl5pPr>
            <a:lvl6pPr marL="2514600" indent="-228600" eaLnBrk="0" fontAlgn="base" hangingPunct="0">
              <a:spcBef>
                <a:spcPct val="0"/>
              </a:spcBef>
              <a:spcAft>
                <a:spcPct val="0"/>
              </a:spcAft>
              <a:defRPr sz="2400">
                <a:solidFill>
                  <a:schemeClr val="tx1"/>
                </a:solidFill>
                <a:latin typeface="Times" charset="0"/>
                <a:ea typeface="ＭＳ Ｐゴシック" charset="0"/>
              </a:defRPr>
            </a:lvl6pPr>
            <a:lvl7pPr marL="2971800" indent="-228600" eaLnBrk="0" fontAlgn="base" hangingPunct="0">
              <a:spcBef>
                <a:spcPct val="0"/>
              </a:spcBef>
              <a:spcAft>
                <a:spcPct val="0"/>
              </a:spcAft>
              <a:defRPr sz="2400">
                <a:solidFill>
                  <a:schemeClr val="tx1"/>
                </a:solidFill>
                <a:latin typeface="Times" charset="0"/>
                <a:ea typeface="ＭＳ Ｐゴシック" charset="0"/>
              </a:defRPr>
            </a:lvl7pPr>
            <a:lvl8pPr marL="3429000" indent="-228600" eaLnBrk="0" fontAlgn="base" hangingPunct="0">
              <a:spcBef>
                <a:spcPct val="0"/>
              </a:spcBef>
              <a:spcAft>
                <a:spcPct val="0"/>
              </a:spcAft>
              <a:defRPr sz="2400">
                <a:solidFill>
                  <a:schemeClr val="tx1"/>
                </a:solidFill>
                <a:latin typeface="Times" charset="0"/>
                <a:ea typeface="ＭＳ Ｐゴシック" charset="0"/>
              </a:defRPr>
            </a:lvl8pPr>
            <a:lvl9pPr marL="3886200" indent="-228600" eaLnBrk="0" fontAlgn="base" hangingPunct="0">
              <a:spcBef>
                <a:spcPct val="0"/>
              </a:spcBef>
              <a:spcAft>
                <a:spcPct val="0"/>
              </a:spcAft>
              <a:defRPr sz="2400">
                <a:solidFill>
                  <a:schemeClr val="tx1"/>
                </a:solidFill>
                <a:latin typeface="Times" charset="0"/>
                <a:ea typeface="ＭＳ Ｐゴシック" charset="0"/>
              </a:defRPr>
            </a:lvl9pPr>
          </a:lstStyle>
          <a:p>
            <a:r>
              <a:rPr lang="fr-FR" sz="1800" dirty="0">
                <a:latin typeface="Georgia" panose="02040502050405020303" pitchFamily="18" charset="0"/>
                <a:cs typeface="Times New Roman"/>
              </a:rPr>
              <a:t>5 </a:t>
            </a:r>
            <a:r>
              <a:rPr lang="fr-FR" sz="1800" dirty="0" err="1">
                <a:latin typeface="Georgia" panose="02040502050405020303" pitchFamily="18" charset="0"/>
                <a:cs typeface="Times New Roman"/>
              </a:rPr>
              <a:t>goniometers</a:t>
            </a:r>
            <a:r>
              <a:rPr lang="fr-FR" sz="1800" dirty="0">
                <a:latin typeface="Georgia" panose="02040502050405020303" pitchFamily="18" charset="0"/>
                <a:cs typeface="Times New Roman"/>
              </a:rPr>
              <a:t> (MFDP, FSM, D5000, D5000IR, D8 </a:t>
            </a:r>
            <a:r>
              <a:rPr lang="fr-FR" sz="1800" dirty="0" err="1">
                <a:latin typeface="Georgia" panose="02040502050405020303" pitchFamily="18" charset="0"/>
                <a:cs typeface="Times New Roman"/>
              </a:rPr>
              <a:t>Advances</a:t>
            </a:r>
            <a:r>
              <a:rPr lang="fr-FR" sz="1800" dirty="0">
                <a:latin typeface="Georgia" panose="02040502050405020303" pitchFamily="18" charset="0"/>
                <a:cs typeface="Times New Roman"/>
              </a:rPr>
              <a:t>)</a:t>
            </a:r>
          </a:p>
          <a:p>
            <a:r>
              <a:rPr lang="fr-FR" sz="1800" dirty="0">
                <a:latin typeface="Georgia" panose="02040502050405020303" pitchFamily="18" charset="0"/>
                <a:cs typeface="Times New Roman"/>
              </a:rPr>
              <a:t>1 </a:t>
            </a:r>
            <a:r>
              <a:rPr lang="fr-FR" sz="1800" dirty="0" err="1">
                <a:latin typeface="Georgia" panose="02040502050405020303" pitchFamily="18" charset="0"/>
                <a:cs typeface="Times New Roman"/>
              </a:rPr>
              <a:t>residual</a:t>
            </a:r>
            <a:r>
              <a:rPr lang="fr-FR" sz="1800" dirty="0">
                <a:latin typeface="Georgia" panose="02040502050405020303" pitchFamily="18" charset="0"/>
                <a:cs typeface="Times New Roman"/>
              </a:rPr>
              <a:t> stress </a:t>
            </a:r>
            <a:r>
              <a:rPr lang="fr-FR" sz="1800" dirty="0" err="1">
                <a:latin typeface="Georgia" panose="02040502050405020303" pitchFamily="18" charset="0"/>
                <a:cs typeface="Times New Roman"/>
              </a:rPr>
              <a:t>analyzer</a:t>
            </a:r>
            <a:r>
              <a:rPr lang="fr-FR" sz="1800" dirty="0">
                <a:latin typeface="Georgia" panose="02040502050405020303" pitchFamily="18" charset="0"/>
                <a:cs typeface="Times New Roman"/>
              </a:rPr>
              <a:t> (</a:t>
            </a:r>
            <a:r>
              <a:rPr lang="fr-FR" sz="1800" dirty="0">
                <a:latin typeface="Georgia" panose="02040502050405020303" pitchFamily="18" charset="0"/>
                <a:cs typeface="Times New Roman"/>
                <a:sym typeface="Symbol" panose="05050102010706020507" pitchFamily="18" charset="2"/>
              </a:rPr>
              <a:t>360s </a:t>
            </a:r>
            <a:r>
              <a:rPr lang="fr-FR" sz="1800" dirty="0" err="1">
                <a:latin typeface="Georgia" panose="02040502050405020303" pitchFamily="18" charset="0"/>
                <a:cs typeface="Times New Roman"/>
              </a:rPr>
              <a:t>Pulstec</a:t>
            </a:r>
            <a:r>
              <a:rPr lang="fr-FR" sz="1800" dirty="0">
                <a:latin typeface="Georgia" panose="02040502050405020303" pitchFamily="18" charset="0"/>
                <a:cs typeface="Times New Roman"/>
              </a:rPr>
              <a:t>)</a:t>
            </a:r>
          </a:p>
          <a:p>
            <a:r>
              <a:rPr lang="fr-FR" sz="1800" dirty="0">
                <a:latin typeface="Georgia" panose="02040502050405020303" pitchFamily="18" charset="0"/>
                <a:cs typeface="Times New Roman"/>
              </a:rPr>
              <a:t>			</a:t>
            </a:r>
            <a:r>
              <a:rPr lang="fr-FR" dirty="0">
                <a:sym typeface="Symbol" panose="05050102010706020507" pitchFamily="18" charset="2"/>
              </a:rPr>
              <a:t> </a:t>
            </a:r>
            <a:r>
              <a:rPr lang="fr-FR" sz="1800" dirty="0">
                <a:sym typeface="Symbol" panose="05050102010706020507" pitchFamily="18" charset="2"/>
              </a:rPr>
              <a:t> </a:t>
            </a:r>
            <a:r>
              <a:rPr lang="fr-FR" sz="1800" dirty="0">
                <a:latin typeface="Georgia" panose="02040502050405020303" pitchFamily="18" charset="0"/>
                <a:cs typeface="Times New Roman"/>
              </a:rPr>
              <a:t>phase identification</a:t>
            </a:r>
          </a:p>
          <a:p>
            <a:r>
              <a:rPr lang="fr-FR" sz="1800" dirty="0">
                <a:latin typeface="Georgia" panose="02040502050405020303" pitchFamily="18" charset="0"/>
                <a:cs typeface="Times New Roman"/>
              </a:rPr>
              <a:t>			</a:t>
            </a:r>
            <a:r>
              <a:rPr lang="fr-FR" sz="1800" dirty="0">
                <a:sym typeface="Symbol" panose="05050102010706020507" pitchFamily="18" charset="2"/>
              </a:rPr>
              <a:t>  texture analyses (pole figure)</a:t>
            </a:r>
            <a:endParaRPr lang="fr-FR" sz="1800" dirty="0"/>
          </a:p>
          <a:p>
            <a:r>
              <a:rPr lang="fr-FR" sz="1800" dirty="0">
                <a:latin typeface="Georgia" panose="02040502050405020303" pitchFamily="18" charset="0"/>
                <a:cs typeface="Times New Roman"/>
              </a:rPr>
              <a:t>			</a:t>
            </a:r>
            <a:r>
              <a:rPr lang="fr-FR" sz="1800" dirty="0">
                <a:sym typeface="Symbol" panose="05050102010706020507" pitchFamily="18" charset="2"/>
              </a:rPr>
              <a:t>  </a:t>
            </a:r>
            <a:r>
              <a:rPr lang="fr-FR" sz="1800" dirty="0" err="1">
                <a:sym typeface="Symbol" panose="05050102010706020507" pitchFamily="18" charset="2"/>
              </a:rPr>
              <a:t>residual</a:t>
            </a:r>
            <a:r>
              <a:rPr lang="fr-FR" sz="1800" dirty="0">
                <a:sym typeface="Symbol" panose="05050102010706020507" pitchFamily="18" charset="2"/>
              </a:rPr>
              <a:t> stress analyses</a:t>
            </a:r>
            <a:endParaRPr lang="fr-FR" sz="1800" dirty="0"/>
          </a:p>
          <a:p>
            <a:endParaRPr lang="fr-FR" sz="1800" dirty="0">
              <a:latin typeface="Georgia" panose="02040502050405020303" pitchFamily="18" charset="0"/>
              <a:cs typeface="Times New Roman"/>
            </a:endParaRPr>
          </a:p>
        </p:txBody>
      </p:sp>
      <p:grpSp>
        <p:nvGrpSpPr>
          <p:cNvPr id="11" name="Group 1027">
            <a:extLst>
              <a:ext uri="{FF2B5EF4-FFF2-40B4-BE49-F238E27FC236}">
                <a16:creationId xmlns:a16="http://schemas.microsoft.com/office/drawing/2014/main" xmlns="" id="{49F7A47A-5E97-4BD2-952A-EB0D76D5EF21}"/>
              </a:ext>
            </a:extLst>
          </p:cNvPr>
          <p:cNvGrpSpPr>
            <a:grpSpLocks/>
          </p:cNvGrpSpPr>
          <p:nvPr/>
        </p:nvGrpSpPr>
        <p:grpSpPr bwMode="auto">
          <a:xfrm>
            <a:off x="317859" y="1738799"/>
            <a:ext cx="2513014" cy="2422528"/>
            <a:chOff x="3408" y="2400"/>
            <a:chExt cx="722" cy="738"/>
          </a:xfrm>
        </p:grpSpPr>
        <p:pic>
          <p:nvPicPr>
            <p:cNvPr id="12" name="Picture 1028" descr="G:\CL\Mes documents\RX\D8.jpg">
              <a:extLst>
                <a:ext uri="{FF2B5EF4-FFF2-40B4-BE49-F238E27FC236}">
                  <a16:creationId xmlns:a16="http://schemas.microsoft.com/office/drawing/2014/main" xmlns="" id="{AFC74DF4-CC72-4EC2-B760-9F61272B7B80}"/>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08" y="2400"/>
              <a:ext cx="722" cy="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1029">
              <a:extLst>
                <a:ext uri="{FF2B5EF4-FFF2-40B4-BE49-F238E27FC236}">
                  <a16:creationId xmlns:a16="http://schemas.microsoft.com/office/drawing/2014/main" xmlns="" id="{AC98A4A5-F718-494C-89AE-A1CD11184D20}"/>
                </a:ext>
              </a:extLst>
            </p:cNvPr>
            <p:cNvSpPr>
              <a:spLocks noChangeArrowheads="1"/>
            </p:cNvSpPr>
            <p:nvPr/>
          </p:nvSpPr>
          <p:spPr bwMode="auto">
            <a:xfrm>
              <a:off x="3792" y="2880"/>
              <a:ext cx="125" cy="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r>
                <a:rPr lang="fr-FR" sz="1600" b="1" dirty="0">
                  <a:solidFill>
                    <a:schemeClr val="bg1"/>
                  </a:solidFill>
                  <a:latin typeface="Times New Roman" charset="0"/>
                </a:rPr>
                <a:t>D8</a:t>
              </a:r>
            </a:p>
          </p:txBody>
        </p:sp>
      </p:grpSp>
      <p:pic>
        <p:nvPicPr>
          <p:cNvPr id="18" name="Image 17">
            <a:extLst>
              <a:ext uri="{FF2B5EF4-FFF2-40B4-BE49-F238E27FC236}">
                <a16:creationId xmlns:a16="http://schemas.microsoft.com/office/drawing/2014/main" xmlns="" id="{0742EC74-3975-4E93-B6AA-206BBDBEA3A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8750593" y="3767504"/>
            <a:ext cx="3531996" cy="2648997"/>
          </a:xfrm>
          <a:prstGeom prst="rect">
            <a:avLst/>
          </a:prstGeom>
        </p:spPr>
      </p:pic>
      <p:sp>
        <p:nvSpPr>
          <p:cNvPr id="21" name="ZoneTexte 20">
            <a:extLst>
              <a:ext uri="{FF2B5EF4-FFF2-40B4-BE49-F238E27FC236}">
                <a16:creationId xmlns:a16="http://schemas.microsoft.com/office/drawing/2014/main" xmlns="" id="{ADCF3EDC-7006-4379-89CE-BC9B211470C3}"/>
              </a:ext>
            </a:extLst>
          </p:cNvPr>
          <p:cNvSpPr txBox="1"/>
          <p:nvPr/>
        </p:nvSpPr>
        <p:spPr>
          <a:xfrm>
            <a:off x="6808457" y="5094679"/>
            <a:ext cx="2193301" cy="646331"/>
          </a:xfrm>
          <a:prstGeom prst="rect">
            <a:avLst/>
          </a:prstGeom>
          <a:noFill/>
        </p:spPr>
        <p:txBody>
          <a:bodyPr wrap="square" rtlCol="0">
            <a:spAutoFit/>
          </a:bodyPr>
          <a:lstStyle/>
          <a:p>
            <a:r>
              <a:rPr lang="fr-FR" sz="1200" dirty="0" err="1">
                <a:latin typeface="Georgia" panose="02040502050405020303" pitchFamily="18" charset="0"/>
              </a:rPr>
              <a:t>Lattice</a:t>
            </a:r>
            <a:r>
              <a:rPr lang="fr-FR" sz="1200" dirty="0">
                <a:latin typeface="Georgia" panose="02040502050405020303" pitchFamily="18" charset="0"/>
              </a:rPr>
              <a:t> of Ti-6Al-4V </a:t>
            </a:r>
            <a:r>
              <a:rPr lang="fr-FR" sz="1200" dirty="0" err="1">
                <a:latin typeface="Georgia" panose="02040502050405020303" pitchFamily="18" charset="0"/>
              </a:rPr>
              <a:t>obtained</a:t>
            </a:r>
            <a:r>
              <a:rPr lang="fr-FR" sz="1200" dirty="0">
                <a:latin typeface="Georgia" panose="02040502050405020303" pitchFamily="18" charset="0"/>
              </a:rPr>
              <a:t> by additive </a:t>
            </a:r>
            <a:r>
              <a:rPr lang="fr-FR" sz="1200" dirty="0" err="1">
                <a:latin typeface="Georgia" panose="02040502050405020303" pitchFamily="18" charset="0"/>
              </a:rPr>
              <a:t>manufacturing</a:t>
            </a:r>
            <a:r>
              <a:rPr lang="fr-FR" sz="1200" dirty="0">
                <a:latin typeface="Georgia" panose="02040502050405020303" pitchFamily="18" charset="0"/>
              </a:rPr>
              <a:t> (P. </a:t>
            </a:r>
            <a:r>
              <a:rPr lang="fr-FR" sz="1200" dirty="0" err="1">
                <a:latin typeface="Georgia" panose="02040502050405020303" pitchFamily="18" charset="0"/>
              </a:rPr>
              <a:t>Lohmuller</a:t>
            </a:r>
            <a:r>
              <a:rPr lang="fr-FR" sz="1200" dirty="0">
                <a:latin typeface="Georgia" panose="02040502050405020303" pitchFamily="18" charset="0"/>
              </a:rPr>
              <a:t>, PhD </a:t>
            </a:r>
            <a:r>
              <a:rPr lang="fr-FR" sz="1200" dirty="0" err="1">
                <a:latin typeface="Georgia" panose="02040502050405020303" pitchFamily="18" charset="0"/>
              </a:rPr>
              <a:t>thesis</a:t>
            </a:r>
            <a:r>
              <a:rPr lang="fr-FR" sz="1200" dirty="0">
                <a:latin typeface="Georgia" panose="02040502050405020303" pitchFamily="18" charset="0"/>
              </a:rPr>
              <a:t>, 2019)</a:t>
            </a:r>
          </a:p>
        </p:txBody>
      </p:sp>
      <p:grpSp>
        <p:nvGrpSpPr>
          <p:cNvPr id="25" name="Groupe 24">
            <a:extLst>
              <a:ext uri="{FF2B5EF4-FFF2-40B4-BE49-F238E27FC236}">
                <a16:creationId xmlns:a16="http://schemas.microsoft.com/office/drawing/2014/main" xmlns="" id="{6A84F53D-7A9D-4642-8518-63C840DFFEA3}"/>
              </a:ext>
            </a:extLst>
          </p:cNvPr>
          <p:cNvGrpSpPr/>
          <p:nvPr/>
        </p:nvGrpSpPr>
        <p:grpSpPr>
          <a:xfrm>
            <a:off x="6921317" y="3375556"/>
            <a:ext cx="2005370" cy="1718268"/>
            <a:chOff x="6921317" y="3375556"/>
            <a:chExt cx="2005370" cy="1718268"/>
          </a:xfrm>
        </p:grpSpPr>
        <p:pic>
          <p:nvPicPr>
            <p:cNvPr id="20" name="Image 19">
              <a:extLst>
                <a:ext uri="{FF2B5EF4-FFF2-40B4-BE49-F238E27FC236}">
                  <a16:creationId xmlns:a16="http://schemas.microsoft.com/office/drawing/2014/main" xmlns="" id="{083BA815-884D-4D6E-BEB6-E97DC5F12B41}"/>
                </a:ext>
              </a:extLst>
            </p:cNvPr>
            <p:cNvPicPr>
              <a:picLocks noChangeAspect="1"/>
            </p:cNvPicPr>
            <p:nvPr/>
          </p:nvPicPr>
          <p:blipFill rotWithShape="1">
            <a:blip r:embed="rId4">
              <a:extLst>
                <a:ext uri="{28A0092B-C50C-407E-A947-70E740481C1C}">
                  <a14:useLocalDpi xmlns:a14="http://schemas.microsoft.com/office/drawing/2010/main" val="0"/>
                </a:ext>
              </a:extLst>
            </a:blip>
            <a:srcRect l="13793" t="3242" r="55657" b="48413"/>
            <a:stretch/>
          </p:blipFill>
          <p:spPr>
            <a:xfrm>
              <a:off x="6921317" y="3375556"/>
              <a:ext cx="1930299" cy="1718268"/>
            </a:xfrm>
            <a:prstGeom prst="rect">
              <a:avLst/>
            </a:prstGeom>
          </p:spPr>
        </p:pic>
        <p:cxnSp>
          <p:nvCxnSpPr>
            <p:cNvPr id="23" name="Connecteur droit 22">
              <a:extLst>
                <a:ext uri="{FF2B5EF4-FFF2-40B4-BE49-F238E27FC236}">
                  <a16:creationId xmlns:a16="http://schemas.microsoft.com/office/drawing/2014/main" xmlns="" id="{C0B8EE72-BB75-4E6A-A843-C0DA7CB75523}"/>
                </a:ext>
              </a:extLst>
            </p:cNvPr>
            <p:cNvCxnSpPr/>
            <p:nvPr/>
          </p:nvCxnSpPr>
          <p:spPr>
            <a:xfrm>
              <a:off x="8546414" y="5026683"/>
              <a:ext cx="24811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ZoneTexte 23">
              <a:extLst>
                <a:ext uri="{FF2B5EF4-FFF2-40B4-BE49-F238E27FC236}">
                  <a16:creationId xmlns:a16="http://schemas.microsoft.com/office/drawing/2014/main" xmlns="" id="{AACEDA9C-176F-4B0D-AF87-B26EE82DD0B2}"/>
                </a:ext>
              </a:extLst>
            </p:cNvPr>
            <p:cNvSpPr txBox="1"/>
            <p:nvPr/>
          </p:nvSpPr>
          <p:spPr>
            <a:xfrm>
              <a:off x="8381345" y="4769300"/>
              <a:ext cx="545342" cy="276999"/>
            </a:xfrm>
            <a:prstGeom prst="rect">
              <a:avLst/>
            </a:prstGeom>
            <a:noFill/>
          </p:spPr>
          <p:txBody>
            <a:bodyPr wrap="none" rtlCol="0">
              <a:spAutoFit/>
            </a:bodyPr>
            <a:lstStyle/>
            <a:p>
              <a:r>
                <a:rPr lang="fr-FR" sz="1200" dirty="0"/>
                <a:t>1 mm</a:t>
              </a:r>
            </a:p>
          </p:txBody>
        </p:sp>
      </p:grpSp>
      <p:sp>
        <p:nvSpPr>
          <p:cNvPr id="26" name="ZoneTexte 25">
            <a:extLst>
              <a:ext uri="{FF2B5EF4-FFF2-40B4-BE49-F238E27FC236}">
                <a16:creationId xmlns:a16="http://schemas.microsoft.com/office/drawing/2014/main" xmlns="" id="{DBC127FE-20D7-48CC-85BA-C7FD39BCADFC}"/>
              </a:ext>
            </a:extLst>
          </p:cNvPr>
          <p:cNvSpPr txBox="1"/>
          <p:nvPr/>
        </p:nvSpPr>
        <p:spPr>
          <a:xfrm>
            <a:off x="8139857" y="2484851"/>
            <a:ext cx="3879545" cy="646331"/>
          </a:xfrm>
          <a:prstGeom prst="rect">
            <a:avLst/>
          </a:prstGeom>
          <a:noFill/>
        </p:spPr>
        <p:txBody>
          <a:bodyPr wrap="square" rtlCol="0">
            <a:spAutoFit/>
          </a:bodyPr>
          <a:lstStyle/>
          <a:p>
            <a:r>
              <a:rPr lang="fr-FR" sz="1200" dirty="0">
                <a:latin typeface="Georgia" panose="02040502050405020303" pitchFamily="18" charset="0"/>
              </a:rPr>
              <a:t>Pole figure of Ti40 </a:t>
            </a:r>
            <a:r>
              <a:rPr lang="fr-FR" sz="1200" dirty="0" err="1">
                <a:latin typeface="Georgia" panose="02040502050405020303" pitchFamily="18" charset="0"/>
              </a:rPr>
              <a:t>after</a:t>
            </a:r>
            <a:r>
              <a:rPr lang="fr-FR" sz="1200" dirty="0">
                <a:latin typeface="Georgia" panose="02040502050405020303" pitchFamily="18" charset="0"/>
              </a:rPr>
              <a:t> </a:t>
            </a:r>
            <a:r>
              <a:rPr lang="fr-FR" sz="1200" dirty="0" err="1">
                <a:latin typeface="Georgia" panose="02040502050405020303" pitchFamily="18" charset="0"/>
              </a:rPr>
              <a:t>asymmetrical</a:t>
            </a:r>
            <a:r>
              <a:rPr lang="fr-FR" sz="1200" dirty="0">
                <a:latin typeface="Georgia" panose="02040502050405020303" pitchFamily="18" charset="0"/>
              </a:rPr>
              <a:t> </a:t>
            </a:r>
            <a:r>
              <a:rPr lang="fr-FR" sz="1200" dirty="0" err="1">
                <a:latin typeface="Georgia" panose="02040502050405020303" pitchFamily="18" charset="0"/>
              </a:rPr>
              <a:t>rolling</a:t>
            </a:r>
            <a:r>
              <a:rPr lang="fr-FR" sz="1200" dirty="0">
                <a:latin typeface="Georgia" panose="02040502050405020303" pitchFamily="18" charset="0"/>
              </a:rPr>
              <a:t>, L.C. LEPEMANGOYE et al, </a:t>
            </a:r>
            <a:r>
              <a:rPr lang="en-US" sz="1200" dirty="0">
                <a:latin typeface="Georgia" panose="02040502050405020303" pitchFamily="18" charset="0"/>
              </a:rPr>
              <a:t>The 14</a:t>
            </a:r>
            <a:r>
              <a:rPr lang="en-US" sz="1200" baseline="30000" dirty="0">
                <a:latin typeface="Georgia" panose="02040502050405020303" pitchFamily="18" charset="0"/>
              </a:rPr>
              <a:t>th</a:t>
            </a:r>
            <a:r>
              <a:rPr lang="en-US" sz="1200" dirty="0">
                <a:latin typeface="Georgia" panose="02040502050405020303" pitchFamily="18" charset="0"/>
              </a:rPr>
              <a:t> World Conference on Titanium (</a:t>
            </a:r>
            <a:r>
              <a:rPr lang="en-US" sz="1200" dirty="0" err="1">
                <a:latin typeface="Georgia" panose="02040502050405020303" pitchFamily="18" charset="0"/>
              </a:rPr>
              <a:t>Ti</a:t>
            </a:r>
            <a:r>
              <a:rPr lang="en-US" sz="1200" dirty="0">
                <a:latin typeface="Georgia" panose="02040502050405020303" pitchFamily="18" charset="0"/>
              </a:rPr>
              <a:t> 2019), Nantes, France</a:t>
            </a:r>
            <a:endParaRPr lang="fr-FR" sz="1200" dirty="0">
              <a:latin typeface="Georgia" panose="02040502050405020303" pitchFamily="18" charset="0"/>
            </a:endParaRPr>
          </a:p>
        </p:txBody>
      </p:sp>
      <p:pic>
        <p:nvPicPr>
          <p:cNvPr id="27" name="Imagen 13">
            <a:extLst>
              <a:ext uri="{FF2B5EF4-FFF2-40B4-BE49-F238E27FC236}">
                <a16:creationId xmlns:a16="http://schemas.microsoft.com/office/drawing/2014/main" xmlns="" id="{57F729C3-A4A2-4901-A03E-7E242F2F8ACA}"/>
              </a:ext>
            </a:extLst>
          </p:cNvPr>
          <p:cNvPicPr/>
          <p:nvPr/>
        </p:nvPicPr>
        <p:blipFill>
          <a:blip r:embed="rId5" cstate="print">
            <a:extLst>
              <a:ext uri="{28A0092B-C50C-407E-A947-70E740481C1C}">
                <a14:useLocalDpi xmlns:a14="http://schemas.microsoft.com/office/drawing/2010/main" val="0"/>
              </a:ext>
            </a:extLst>
          </a:blip>
          <a:stretch>
            <a:fillRect/>
          </a:stretch>
        </p:blipFill>
        <p:spPr>
          <a:xfrm>
            <a:off x="8666863" y="120212"/>
            <a:ext cx="2685265" cy="2302389"/>
          </a:xfrm>
          <a:prstGeom prst="rect">
            <a:avLst/>
          </a:prstGeom>
        </p:spPr>
      </p:pic>
      <p:sp>
        <p:nvSpPr>
          <p:cNvPr id="28" name="Rectangle 27">
            <a:extLst>
              <a:ext uri="{FF2B5EF4-FFF2-40B4-BE49-F238E27FC236}">
                <a16:creationId xmlns:a16="http://schemas.microsoft.com/office/drawing/2014/main" xmlns="" id="{135DDF01-ACD4-4079-9947-A19C723F1BCB}"/>
              </a:ext>
            </a:extLst>
          </p:cNvPr>
          <p:cNvSpPr/>
          <p:nvPr/>
        </p:nvSpPr>
        <p:spPr>
          <a:xfrm>
            <a:off x="289456" y="681158"/>
            <a:ext cx="2772774" cy="400110"/>
          </a:xfrm>
          <a:prstGeom prst="rect">
            <a:avLst/>
          </a:prstGeom>
        </p:spPr>
        <p:txBody>
          <a:bodyPr wrap="square">
            <a:spAutoFit/>
          </a:bodyPr>
          <a:lstStyle/>
          <a:p>
            <a:r>
              <a:rPr lang="en-US" sz="2000" b="1" dirty="0">
                <a:latin typeface="Georgia" panose="02040502050405020303" pitchFamily="18" charset="0"/>
                <a:cs typeface="Trebuchet MS"/>
              </a:rPr>
              <a:t>X-ray Diffraction</a:t>
            </a:r>
            <a:endParaRPr lang="en-US" b="1" dirty="0">
              <a:solidFill>
                <a:srgbClr val="E96401"/>
              </a:solidFill>
              <a:latin typeface="Georgia" panose="02040502050405020303" pitchFamily="18" charset="0"/>
              <a:cs typeface="Trebuchet MS"/>
            </a:endParaRPr>
          </a:p>
        </p:txBody>
      </p:sp>
      <p:sp>
        <p:nvSpPr>
          <p:cNvPr id="29" name="Espace réservé du numéro de diapositive 6">
            <a:extLst>
              <a:ext uri="{FF2B5EF4-FFF2-40B4-BE49-F238E27FC236}">
                <a16:creationId xmlns:a16="http://schemas.microsoft.com/office/drawing/2014/main" xmlns="" id="{18544931-31A3-48E0-B4F7-AF53DF5DEC48}"/>
              </a:ext>
            </a:extLst>
          </p:cNvPr>
          <p:cNvSpPr txBox="1">
            <a:spLocks noGrp="1"/>
          </p:cNvSpPr>
          <p:nvPr/>
        </p:nvSpPr>
        <p:spPr bwMode="auto">
          <a:xfrm>
            <a:off x="11570006" y="6400800"/>
            <a:ext cx="500063" cy="457200"/>
          </a:xfrm>
          <a:prstGeom prst="rect">
            <a:avLst/>
          </a:prstGeom>
          <a:noFill/>
          <a:ln w="9525">
            <a:noFill/>
            <a:miter lim="800000"/>
            <a:headEnd/>
            <a:tailEnd/>
          </a:ln>
        </p:spPr>
        <p:txBody>
          <a:bodyPr/>
          <a:lstStyle/>
          <a:p>
            <a:pPr algn="r"/>
            <a:fld id="{78CE6BD1-B77A-4615-9A75-2001909BDFAC}" type="slidenum">
              <a:rPr lang="fr-FR" sz="1400" b="1">
                <a:latin typeface="Calibri" pitchFamily="34" charset="0"/>
                <a:cs typeface="Arial" charset="0"/>
              </a:rPr>
              <a:pPr algn="r"/>
              <a:t>7</a:t>
            </a:fld>
            <a:endParaRPr lang="fr-FR" sz="1400" b="1">
              <a:latin typeface="Calibri" pitchFamily="34" charset="0"/>
              <a:cs typeface="Arial" charset="0"/>
            </a:endParaRPr>
          </a:p>
        </p:txBody>
      </p:sp>
    </p:spTree>
    <p:extLst>
      <p:ext uri="{BB962C8B-B14F-4D97-AF65-F5344CB8AC3E}">
        <p14:creationId xmlns:p14="http://schemas.microsoft.com/office/powerpoint/2010/main" val="167106250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07B9F0C5-A48B-4234-A8CC-D62FD8A8514C}"/>
              </a:ext>
            </a:extLst>
          </p:cNvPr>
          <p:cNvSpPr/>
          <p:nvPr/>
        </p:nvSpPr>
        <p:spPr>
          <a:xfrm>
            <a:off x="2766507" y="204403"/>
            <a:ext cx="5929354" cy="461665"/>
          </a:xfrm>
          <a:prstGeom prst="rect">
            <a:avLst/>
          </a:prstGeom>
        </p:spPr>
        <p:txBody>
          <a:bodyPr wrap="square">
            <a:spAutoFit/>
          </a:bodyPr>
          <a:lstStyle/>
          <a:p>
            <a:pPr algn="ctr"/>
            <a:r>
              <a:rPr lang="fr-FR" sz="2400" b="1" dirty="0">
                <a:solidFill>
                  <a:srgbClr val="E96401"/>
                </a:solidFill>
                <a:latin typeface="Trebuchet MS"/>
                <a:cs typeface="Trebuchet MS"/>
              </a:rPr>
              <a:t>Thermal analyses</a:t>
            </a:r>
            <a:endParaRPr lang="fr-FR" sz="2400" dirty="0">
              <a:latin typeface="Trebuchet MS"/>
              <a:cs typeface="Trebuchet MS"/>
            </a:endParaRPr>
          </a:p>
        </p:txBody>
      </p:sp>
      <p:sp>
        <p:nvSpPr>
          <p:cNvPr id="3" name="ZoneTexte 2">
            <a:extLst>
              <a:ext uri="{FF2B5EF4-FFF2-40B4-BE49-F238E27FC236}">
                <a16:creationId xmlns:a16="http://schemas.microsoft.com/office/drawing/2014/main" xmlns="" id="{A4C2673A-7C26-4FE5-9A7A-D00C0490CF70}"/>
              </a:ext>
            </a:extLst>
          </p:cNvPr>
          <p:cNvSpPr txBox="1"/>
          <p:nvPr/>
        </p:nvSpPr>
        <p:spPr>
          <a:xfrm>
            <a:off x="696244" y="1377108"/>
            <a:ext cx="4206601" cy="4247317"/>
          </a:xfrm>
          <a:prstGeom prst="rect">
            <a:avLst/>
          </a:prstGeom>
          <a:noFill/>
        </p:spPr>
        <p:txBody>
          <a:bodyPr wrap="none" rtlCol="0">
            <a:spAutoFit/>
          </a:bodyPr>
          <a:lstStyle/>
          <a:p>
            <a:r>
              <a:rPr lang="fr-FR" b="1" dirty="0">
                <a:latin typeface="Georgia" panose="02040502050405020303" pitchFamily="18" charset="0"/>
                <a:cs typeface="Times New Roman" panose="02020603050405020304" pitchFamily="18" charset="0"/>
              </a:rPr>
              <a:t>DSC</a:t>
            </a:r>
          </a:p>
          <a:p>
            <a:pPr marL="285750" indent="-285750">
              <a:buFont typeface="Symbol" panose="05050102010706020507" pitchFamily="18" charset="2"/>
              <a:buChar char="Þ"/>
            </a:pPr>
            <a:r>
              <a:rPr lang="fr-FR" dirty="0" err="1">
                <a:latin typeface="Georgia" panose="02040502050405020303" pitchFamily="18" charset="0"/>
                <a:cs typeface="Times New Roman" panose="02020603050405020304" pitchFamily="18" charset="0"/>
                <a:sym typeface="Symbol" panose="05050102010706020507" pitchFamily="18" charset="2"/>
              </a:rPr>
              <a:t>Netzsch</a:t>
            </a:r>
            <a:r>
              <a:rPr lang="fr-FR" dirty="0">
                <a:latin typeface="Georgia" panose="02040502050405020303" pitchFamily="18" charset="0"/>
                <a:cs typeface="Times New Roman" panose="02020603050405020304" pitchFamily="18" charset="0"/>
                <a:sym typeface="Symbol" panose="05050102010706020507" pitchFamily="18" charset="2"/>
              </a:rPr>
              <a:t> DSC Pegasus 404C</a:t>
            </a:r>
          </a:p>
          <a:p>
            <a:r>
              <a:rPr lang="fr-FR" dirty="0">
                <a:latin typeface="Georgia" panose="02040502050405020303" pitchFamily="18" charset="0"/>
                <a:cs typeface="Times New Roman" panose="02020603050405020304" pitchFamily="18" charset="0"/>
                <a:sym typeface="Symbol" panose="05050102010706020507" pitchFamily="18" charset="2"/>
              </a:rPr>
              <a:t>(up to 1050</a:t>
            </a:r>
            <a:r>
              <a:rPr lang="fr-FR" baseline="30000" dirty="0">
                <a:latin typeface="Georgia" panose="02040502050405020303" pitchFamily="18" charset="0"/>
                <a:cs typeface="Times New Roman" panose="02020603050405020304" pitchFamily="18" charset="0"/>
                <a:sym typeface="Symbol" panose="05050102010706020507" pitchFamily="18" charset="2"/>
              </a:rPr>
              <a:t>o</a:t>
            </a:r>
            <a:r>
              <a:rPr lang="fr-FR" dirty="0">
                <a:latin typeface="Georgia" panose="02040502050405020303" pitchFamily="18" charset="0"/>
                <a:cs typeface="Times New Roman" panose="02020603050405020304" pitchFamily="18" charset="0"/>
                <a:sym typeface="Symbol" panose="05050102010706020507" pitchFamily="18" charset="2"/>
              </a:rPr>
              <a:t>C)</a:t>
            </a:r>
            <a:endParaRPr lang="fr-FR" dirty="0">
              <a:latin typeface="Georgia" panose="02040502050405020303" pitchFamily="18" charset="0"/>
              <a:cs typeface="Times New Roman" panose="02020603050405020304" pitchFamily="18" charset="0"/>
            </a:endParaRPr>
          </a:p>
          <a:p>
            <a:endParaRPr lang="fr-FR" b="1" dirty="0">
              <a:latin typeface="Georgia" panose="02040502050405020303" pitchFamily="18" charset="0"/>
            </a:endParaRPr>
          </a:p>
          <a:p>
            <a:endParaRPr lang="fr-FR" b="1" dirty="0">
              <a:latin typeface="Georgia" panose="02040502050405020303" pitchFamily="18" charset="0"/>
            </a:endParaRPr>
          </a:p>
          <a:p>
            <a:endParaRPr lang="fr-FR" b="1" dirty="0">
              <a:latin typeface="Georgia" panose="02040502050405020303" pitchFamily="18" charset="0"/>
            </a:endParaRPr>
          </a:p>
          <a:p>
            <a:endParaRPr lang="fr-FR" b="1" dirty="0">
              <a:latin typeface="Georgia" panose="02040502050405020303" pitchFamily="18" charset="0"/>
            </a:endParaRPr>
          </a:p>
          <a:p>
            <a:endParaRPr lang="fr-FR" b="1" dirty="0">
              <a:latin typeface="Georgia" panose="02040502050405020303" pitchFamily="18" charset="0"/>
            </a:endParaRPr>
          </a:p>
          <a:p>
            <a:endParaRPr lang="fr-FR" b="1" dirty="0">
              <a:latin typeface="Georgia" panose="02040502050405020303" pitchFamily="18" charset="0"/>
            </a:endParaRPr>
          </a:p>
          <a:p>
            <a:endParaRPr lang="fr-FR" b="1" dirty="0">
              <a:latin typeface="Georgia" panose="02040502050405020303" pitchFamily="18" charset="0"/>
            </a:endParaRPr>
          </a:p>
          <a:p>
            <a:endParaRPr lang="fr-FR" b="1" dirty="0">
              <a:latin typeface="Georgia" panose="02040502050405020303" pitchFamily="18" charset="0"/>
            </a:endParaRPr>
          </a:p>
          <a:p>
            <a:r>
              <a:rPr lang="fr-FR" b="1" dirty="0" err="1">
                <a:latin typeface="Georgia" panose="02040502050405020303" pitchFamily="18" charset="0"/>
              </a:rPr>
              <a:t>Dilatometers</a:t>
            </a:r>
            <a:endParaRPr lang="fr-FR" b="1" dirty="0">
              <a:latin typeface="Georgia" panose="02040502050405020303" pitchFamily="18" charset="0"/>
            </a:endParaRPr>
          </a:p>
          <a:p>
            <a:pPr marL="285750" indent="-285750">
              <a:buFont typeface="Symbol" panose="05050102010706020507" pitchFamily="18" charset="2"/>
              <a:buChar char="Þ"/>
            </a:pPr>
            <a:r>
              <a:rPr lang="fr-FR" dirty="0" err="1">
                <a:latin typeface="Georgia" panose="02040502050405020303" pitchFamily="18" charset="0"/>
                <a:cs typeface="Times New Roman" panose="02020603050405020304" pitchFamily="18" charset="0"/>
              </a:rPr>
              <a:t>Adamel</a:t>
            </a:r>
            <a:r>
              <a:rPr lang="fr-FR" dirty="0">
                <a:latin typeface="Georgia" panose="02040502050405020303" pitchFamily="18" charset="0"/>
                <a:cs typeface="Times New Roman" panose="02020603050405020304" pitchFamily="18" charset="0"/>
              </a:rPr>
              <a:t> DT1000</a:t>
            </a:r>
          </a:p>
          <a:p>
            <a:r>
              <a:rPr lang="fr-FR" dirty="0">
                <a:latin typeface="Georgia" panose="02040502050405020303" pitchFamily="18" charset="0"/>
                <a:cs typeface="Times New Roman" panose="02020603050405020304" pitchFamily="18" charset="0"/>
                <a:sym typeface="Symbol" panose="05050102010706020507" pitchFamily="18" charset="2"/>
              </a:rPr>
              <a:t>(fast </a:t>
            </a:r>
            <a:r>
              <a:rPr lang="fr-FR" dirty="0" err="1">
                <a:latin typeface="Georgia" panose="02040502050405020303" pitchFamily="18" charset="0"/>
                <a:cs typeface="Times New Roman" panose="02020603050405020304" pitchFamily="18" charset="0"/>
                <a:sym typeface="Symbol" panose="05050102010706020507" pitchFamily="18" charset="2"/>
              </a:rPr>
              <a:t>heating</a:t>
            </a:r>
            <a:r>
              <a:rPr lang="fr-FR" dirty="0">
                <a:latin typeface="Georgia" panose="02040502050405020303" pitchFamily="18" charset="0"/>
                <a:cs typeface="Times New Roman" panose="02020603050405020304" pitchFamily="18" charset="0"/>
                <a:sym typeface="Symbol" panose="05050102010706020507" pitchFamily="18" charset="2"/>
              </a:rPr>
              <a:t> and </a:t>
            </a:r>
            <a:r>
              <a:rPr lang="fr-FR" dirty="0" err="1">
                <a:latin typeface="Georgia" panose="02040502050405020303" pitchFamily="18" charset="0"/>
                <a:cs typeface="Times New Roman" panose="02020603050405020304" pitchFamily="18" charset="0"/>
                <a:sym typeface="Symbol" panose="05050102010706020507" pitchFamily="18" charset="2"/>
              </a:rPr>
              <a:t>cooling</a:t>
            </a:r>
            <a:r>
              <a:rPr lang="fr-FR" dirty="0">
                <a:latin typeface="Georgia" panose="02040502050405020303" pitchFamily="18" charset="0"/>
                <a:cs typeface="Times New Roman" panose="02020603050405020304" pitchFamily="18" charset="0"/>
                <a:sym typeface="Symbol" panose="05050102010706020507" pitchFamily="18" charset="2"/>
              </a:rPr>
              <a:t> rates 150</a:t>
            </a:r>
            <a:r>
              <a:rPr lang="fr-FR" baseline="30000" dirty="0">
                <a:latin typeface="Georgia" panose="02040502050405020303" pitchFamily="18" charset="0"/>
                <a:cs typeface="Times New Roman" panose="02020603050405020304" pitchFamily="18" charset="0"/>
                <a:sym typeface="Symbol" panose="05050102010706020507" pitchFamily="18" charset="2"/>
              </a:rPr>
              <a:t>o</a:t>
            </a:r>
            <a:r>
              <a:rPr lang="fr-FR" dirty="0">
                <a:latin typeface="Georgia" panose="02040502050405020303" pitchFamily="18" charset="0"/>
                <a:cs typeface="Times New Roman" panose="02020603050405020304" pitchFamily="18" charset="0"/>
                <a:sym typeface="Symbol" panose="05050102010706020507" pitchFamily="18" charset="2"/>
              </a:rPr>
              <a:t>C/s)</a:t>
            </a:r>
          </a:p>
          <a:p>
            <a:r>
              <a:rPr lang="fr-FR" dirty="0">
                <a:latin typeface="Georgia" panose="02040502050405020303" pitchFamily="18" charset="0"/>
                <a:sym typeface="Symbol" panose="05050102010706020507" pitchFamily="18" charset="2"/>
              </a:rPr>
              <a:t> </a:t>
            </a:r>
            <a:r>
              <a:rPr lang="fr-FR" dirty="0" err="1">
                <a:latin typeface="Georgia" panose="02040502050405020303" pitchFamily="18" charset="0"/>
                <a:cs typeface="Times New Roman" panose="02020603050405020304" pitchFamily="18" charset="0"/>
                <a:sym typeface="Symbol" panose="05050102010706020507" pitchFamily="18" charset="2"/>
              </a:rPr>
              <a:t>Netzsch</a:t>
            </a:r>
            <a:r>
              <a:rPr lang="fr-FR">
                <a:latin typeface="Georgia" panose="02040502050405020303" pitchFamily="18" charset="0"/>
                <a:cs typeface="Times New Roman" panose="02020603050405020304" pitchFamily="18" charset="0"/>
                <a:sym typeface="Symbol" panose="05050102010706020507" pitchFamily="18" charset="2"/>
              </a:rPr>
              <a:t> DIL 402</a:t>
            </a:r>
            <a:endParaRPr lang="fr-FR" dirty="0">
              <a:latin typeface="Georgia" panose="02040502050405020303" pitchFamily="18" charset="0"/>
            </a:endParaRPr>
          </a:p>
        </p:txBody>
      </p:sp>
      <p:sp>
        <p:nvSpPr>
          <p:cNvPr id="4" name="Espace réservé du numéro de diapositive 6">
            <a:extLst>
              <a:ext uri="{FF2B5EF4-FFF2-40B4-BE49-F238E27FC236}">
                <a16:creationId xmlns:a16="http://schemas.microsoft.com/office/drawing/2014/main" xmlns="" id="{CD1F440D-AF8A-4C5F-9044-38183AE1288A}"/>
              </a:ext>
            </a:extLst>
          </p:cNvPr>
          <p:cNvSpPr txBox="1">
            <a:spLocks noGrp="1"/>
          </p:cNvSpPr>
          <p:nvPr/>
        </p:nvSpPr>
        <p:spPr bwMode="auto">
          <a:xfrm>
            <a:off x="11570006" y="6400800"/>
            <a:ext cx="500063" cy="457200"/>
          </a:xfrm>
          <a:prstGeom prst="rect">
            <a:avLst/>
          </a:prstGeom>
          <a:noFill/>
          <a:ln w="9525">
            <a:noFill/>
            <a:miter lim="800000"/>
            <a:headEnd/>
            <a:tailEnd/>
          </a:ln>
        </p:spPr>
        <p:txBody>
          <a:bodyPr/>
          <a:lstStyle/>
          <a:p>
            <a:pPr algn="r"/>
            <a:fld id="{78CE6BD1-B77A-4615-9A75-2001909BDFAC}" type="slidenum">
              <a:rPr lang="fr-FR" sz="1400" b="1">
                <a:latin typeface="Calibri" pitchFamily="34" charset="0"/>
                <a:cs typeface="Arial" charset="0"/>
              </a:rPr>
              <a:pPr algn="r"/>
              <a:t>8</a:t>
            </a:fld>
            <a:endParaRPr lang="fr-FR" sz="1400" b="1">
              <a:latin typeface="Calibri" pitchFamily="34" charset="0"/>
              <a:cs typeface="Arial" charset="0"/>
            </a:endParaRPr>
          </a:p>
        </p:txBody>
      </p:sp>
      <p:pic>
        <p:nvPicPr>
          <p:cNvPr id="6" name="Image 5">
            <a:extLst>
              <a:ext uri="{FF2B5EF4-FFF2-40B4-BE49-F238E27FC236}">
                <a16:creationId xmlns:a16="http://schemas.microsoft.com/office/drawing/2014/main" xmlns="" id="{FE5C357A-508B-44A9-9F92-29C500EE01AE}"/>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987903" y="1013552"/>
            <a:ext cx="3025965" cy="2269474"/>
          </a:xfrm>
          <a:prstGeom prst="rect">
            <a:avLst/>
          </a:prstGeom>
        </p:spPr>
      </p:pic>
      <p:pic>
        <p:nvPicPr>
          <p:cNvPr id="8" name="Image 7">
            <a:extLst>
              <a:ext uri="{FF2B5EF4-FFF2-40B4-BE49-F238E27FC236}">
                <a16:creationId xmlns:a16="http://schemas.microsoft.com/office/drawing/2014/main" xmlns="" id="{1821F194-D1D6-4497-ACF6-C0260E7A9A3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91575" y="3924760"/>
            <a:ext cx="3022293" cy="2266720"/>
          </a:xfrm>
          <a:prstGeom prst="rect">
            <a:avLst/>
          </a:prstGeom>
        </p:spPr>
      </p:pic>
      <p:pic>
        <p:nvPicPr>
          <p:cNvPr id="13" name="Image 12">
            <a:extLst>
              <a:ext uri="{FF2B5EF4-FFF2-40B4-BE49-F238E27FC236}">
                <a16:creationId xmlns:a16="http://schemas.microsoft.com/office/drawing/2014/main" xmlns="" id="{5798AFE5-3C7C-45BC-802E-C2EE37C3A1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6512" y="4793064"/>
            <a:ext cx="4022483" cy="1134992"/>
          </a:xfrm>
          <a:prstGeom prst="rect">
            <a:avLst/>
          </a:prstGeom>
        </p:spPr>
      </p:pic>
      <p:pic>
        <p:nvPicPr>
          <p:cNvPr id="15" name="Image 14">
            <a:extLst>
              <a:ext uri="{FF2B5EF4-FFF2-40B4-BE49-F238E27FC236}">
                <a16:creationId xmlns:a16="http://schemas.microsoft.com/office/drawing/2014/main" xmlns="" id="{7A80825F-F294-4A4C-B9D5-C6AD1C163AD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306911" y="840977"/>
            <a:ext cx="3188845" cy="2473951"/>
          </a:xfrm>
          <a:prstGeom prst="rect">
            <a:avLst/>
          </a:prstGeom>
        </p:spPr>
      </p:pic>
      <p:sp>
        <p:nvSpPr>
          <p:cNvPr id="16" name="ZoneTexte 15">
            <a:extLst>
              <a:ext uri="{FF2B5EF4-FFF2-40B4-BE49-F238E27FC236}">
                <a16:creationId xmlns:a16="http://schemas.microsoft.com/office/drawing/2014/main" xmlns="" id="{622B3E62-3EEB-4B4A-A773-3FBCAECA821E}"/>
              </a:ext>
            </a:extLst>
          </p:cNvPr>
          <p:cNvSpPr txBox="1"/>
          <p:nvPr/>
        </p:nvSpPr>
        <p:spPr>
          <a:xfrm>
            <a:off x="8690180" y="3362604"/>
            <a:ext cx="2805576" cy="276999"/>
          </a:xfrm>
          <a:prstGeom prst="rect">
            <a:avLst/>
          </a:prstGeom>
          <a:noFill/>
        </p:spPr>
        <p:txBody>
          <a:bodyPr wrap="none" rtlCol="0">
            <a:spAutoFit/>
          </a:bodyPr>
          <a:lstStyle/>
          <a:p>
            <a:r>
              <a:rPr lang="fr-FR" sz="1200" dirty="0">
                <a:latin typeface="Georgia" panose="02040502050405020303" pitchFamily="18" charset="0"/>
              </a:rPr>
              <a:t>DSC </a:t>
            </a:r>
            <a:r>
              <a:rPr lang="fr-FR" sz="1200" dirty="0" err="1">
                <a:latin typeface="Georgia" panose="02040502050405020303" pitchFamily="18" charset="0"/>
              </a:rPr>
              <a:t>curves</a:t>
            </a:r>
            <a:r>
              <a:rPr lang="fr-FR" sz="1200" dirty="0">
                <a:latin typeface="Georgia" panose="02040502050405020303" pitchFamily="18" charset="0"/>
              </a:rPr>
              <a:t> on HEA (</a:t>
            </a:r>
            <a:r>
              <a:rPr lang="fr-FR" sz="1200" dirty="0" err="1">
                <a:latin typeface="Georgia" panose="02040502050405020303" pitchFamily="18" charset="0"/>
              </a:rPr>
              <a:t>Lohmuller</a:t>
            </a:r>
            <a:r>
              <a:rPr lang="fr-FR" sz="1200" dirty="0">
                <a:latin typeface="Georgia" panose="02040502050405020303" pitchFamily="18" charset="0"/>
              </a:rPr>
              <a:t>, 2016)</a:t>
            </a:r>
          </a:p>
        </p:txBody>
      </p:sp>
      <p:sp>
        <p:nvSpPr>
          <p:cNvPr id="17" name="ZoneTexte 16">
            <a:extLst>
              <a:ext uri="{FF2B5EF4-FFF2-40B4-BE49-F238E27FC236}">
                <a16:creationId xmlns:a16="http://schemas.microsoft.com/office/drawing/2014/main" xmlns="" id="{B09D56FC-D228-4BB2-ADD5-418170EEDD8F}"/>
              </a:ext>
            </a:extLst>
          </p:cNvPr>
          <p:cNvSpPr txBox="1"/>
          <p:nvPr/>
        </p:nvSpPr>
        <p:spPr>
          <a:xfrm>
            <a:off x="8684965" y="6005317"/>
            <a:ext cx="3052439" cy="276999"/>
          </a:xfrm>
          <a:prstGeom prst="rect">
            <a:avLst/>
          </a:prstGeom>
          <a:noFill/>
        </p:spPr>
        <p:txBody>
          <a:bodyPr wrap="none" rtlCol="0">
            <a:spAutoFit/>
          </a:bodyPr>
          <a:lstStyle/>
          <a:p>
            <a:r>
              <a:rPr lang="fr-FR" sz="1200" dirty="0">
                <a:latin typeface="Georgia" panose="02040502050405020303" pitchFamily="18" charset="0"/>
              </a:rPr>
              <a:t>Fast </a:t>
            </a:r>
            <a:r>
              <a:rPr lang="fr-FR" sz="1200" dirty="0" err="1">
                <a:latin typeface="Georgia" panose="02040502050405020303" pitchFamily="18" charset="0"/>
              </a:rPr>
              <a:t>heating</a:t>
            </a:r>
            <a:r>
              <a:rPr lang="fr-FR" sz="1200" dirty="0">
                <a:latin typeface="Georgia" panose="02040502050405020303" pitchFamily="18" charset="0"/>
              </a:rPr>
              <a:t> on 316L (Wassermann, 2021)</a:t>
            </a:r>
          </a:p>
        </p:txBody>
      </p:sp>
    </p:spTree>
    <p:extLst>
      <p:ext uri="{BB962C8B-B14F-4D97-AF65-F5344CB8AC3E}">
        <p14:creationId xmlns:p14="http://schemas.microsoft.com/office/powerpoint/2010/main" val="404131328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DE1D59D-6098-449F-B2F0-F5E210B3F67A}"/>
              </a:ext>
            </a:extLst>
          </p:cNvPr>
          <p:cNvSpPr/>
          <p:nvPr/>
        </p:nvSpPr>
        <p:spPr>
          <a:xfrm>
            <a:off x="944954" y="541831"/>
            <a:ext cx="6503820" cy="400110"/>
          </a:xfrm>
          <a:prstGeom prst="rect">
            <a:avLst/>
          </a:prstGeom>
        </p:spPr>
        <p:txBody>
          <a:bodyPr wrap="square">
            <a:spAutoFit/>
          </a:bodyPr>
          <a:lstStyle/>
          <a:p>
            <a:r>
              <a:rPr lang="fr-FR" sz="2000" b="1" dirty="0">
                <a:latin typeface="Trebuchet MS"/>
                <a:cs typeface="Trebuchet MS"/>
              </a:rPr>
              <a:t>Analyses of microstructures (</a:t>
            </a:r>
            <a:r>
              <a:rPr lang="fr-FR" sz="2000" b="1" dirty="0">
                <a:solidFill>
                  <a:srgbClr val="E96401"/>
                </a:solidFill>
                <a:latin typeface="Trebuchet MS"/>
                <a:cs typeface="Trebuchet MS"/>
              </a:rPr>
              <a:t>ATEX</a:t>
            </a:r>
            <a:r>
              <a:rPr lang="fr-FR" sz="2000" b="1" dirty="0">
                <a:latin typeface="Trebuchet MS"/>
                <a:cs typeface="Trebuchet MS"/>
              </a:rPr>
              <a:t> and </a:t>
            </a:r>
            <a:r>
              <a:rPr lang="fr-FR" sz="2000" b="1" dirty="0">
                <a:solidFill>
                  <a:srgbClr val="E96401"/>
                </a:solidFill>
                <a:latin typeface="Trebuchet MS"/>
                <a:cs typeface="Trebuchet MS"/>
              </a:rPr>
              <a:t>MERENGUE</a:t>
            </a:r>
            <a:r>
              <a:rPr lang="fr-FR" sz="2000" b="1" dirty="0">
                <a:latin typeface="Trebuchet MS"/>
                <a:cs typeface="Trebuchet MS"/>
              </a:rPr>
              <a:t>)</a:t>
            </a:r>
            <a:endParaRPr lang="en-US" b="1" dirty="0">
              <a:solidFill>
                <a:srgbClr val="E96401"/>
              </a:solidFill>
              <a:latin typeface="Trebuchet MS"/>
              <a:cs typeface="Trebuchet MS"/>
            </a:endParaRPr>
          </a:p>
        </p:txBody>
      </p:sp>
      <p:sp>
        <p:nvSpPr>
          <p:cNvPr id="4" name="Rectangle 3">
            <a:extLst>
              <a:ext uri="{FF2B5EF4-FFF2-40B4-BE49-F238E27FC236}">
                <a16:creationId xmlns:a16="http://schemas.microsoft.com/office/drawing/2014/main" xmlns="" id="{BD125F85-748D-4E30-9504-26BC3A5A7F79}"/>
              </a:ext>
            </a:extLst>
          </p:cNvPr>
          <p:cNvSpPr/>
          <p:nvPr/>
        </p:nvSpPr>
        <p:spPr>
          <a:xfrm>
            <a:off x="3428960" y="1560250"/>
            <a:ext cx="8141046" cy="584775"/>
          </a:xfrm>
          <a:prstGeom prst="rect">
            <a:avLst/>
          </a:prstGeom>
        </p:spPr>
        <p:txBody>
          <a:bodyPr wrap="square">
            <a:spAutoFit/>
          </a:bodyPr>
          <a:lstStyle/>
          <a:p>
            <a:r>
              <a:rPr lang="fr-FR" sz="1600" dirty="0">
                <a:latin typeface="Georgia" panose="02040502050405020303" pitchFamily="18" charset="0"/>
                <a:cs typeface="Trebuchet MS"/>
                <a:sym typeface="Wingdings" pitchFamily="2" charset="2"/>
              </a:rPr>
              <a:t> ATEX (http://www.atex-software.eu/): software for microstructure and texture analyses; </a:t>
            </a:r>
            <a:r>
              <a:rPr lang="fr-FR" sz="1600" dirty="0">
                <a:latin typeface="Georgia" panose="02040502050405020303" pitchFamily="18" charset="0"/>
                <a:cs typeface="Trebuchet MS"/>
              </a:rPr>
              <a:t>700 </a:t>
            </a:r>
            <a:r>
              <a:rPr lang="fr-FR" sz="1600" dirty="0" err="1">
                <a:latin typeface="Georgia" panose="02040502050405020303" pitchFamily="18" charset="0"/>
                <a:cs typeface="Trebuchet MS"/>
              </a:rPr>
              <a:t>users</a:t>
            </a:r>
            <a:r>
              <a:rPr lang="fr-FR" sz="1600" dirty="0">
                <a:latin typeface="Georgia" panose="02040502050405020303" pitchFamily="18" charset="0"/>
                <a:cs typeface="Trebuchet MS"/>
              </a:rPr>
              <a:t>, 44 countries, 300 </a:t>
            </a:r>
            <a:r>
              <a:rPr lang="fr-FR" sz="1600" dirty="0" err="1">
                <a:latin typeface="Georgia" panose="02040502050405020303" pitchFamily="18" charset="0"/>
                <a:cs typeface="Trebuchet MS"/>
              </a:rPr>
              <a:t>universities</a:t>
            </a:r>
            <a:r>
              <a:rPr lang="fr-FR" sz="1600" dirty="0">
                <a:latin typeface="Georgia" panose="02040502050405020303" pitchFamily="18" charset="0"/>
                <a:cs typeface="Trebuchet MS"/>
              </a:rPr>
              <a:t> and 25 </a:t>
            </a:r>
            <a:r>
              <a:rPr lang="fr-FR" sz="1600" dirty="0" err="1">
                <a:latin typeface="Georgia" panose="02040502050405020303" pitchFamily="18" charset="0"/>
                <a:cs typeface="Trebuchet MS"/>
              </a:rPr>
              <a:t>companies</a:t>
            </a:r>
            <a:endParaRPr lang="en-US" sz="1600" dirty="0">
              <a:latin typeface="Georgia" panose="02040502050405020303" pitchFamily="18" charset="0"/>
              <a:cs typeface="Trebuchet MS"/>
            </a:endParaRPr>
          </a:p>
        </p:txBody>
      </p:sp>
      <p:sp>
        <p:nvSpPr>
          <p:cNvPr id="5" name="Rectangle 4">
            <a:extLst>
              <a:ext uri="{FF2B5EF4-FFF2-40B4-BE49-F238E27FC236}">
                <a16:creationId xmlns:a16="http://schemas.microsoft.com/office/drawing/2014/main" xmlns="" id="{FB34F0B2-F71D-4259-B33B-C7CF6AE91DF3}"/>
              </a:ext>
            </a:extLst>
          </p:cNvPr>
          <p:cNvSpPr/>
          <p:nvPr/>
        </p:nvSpPr>
        <p:spPr>
          <a:xfrm>
            <a:off x="357157" y="3929066"/>
            <a:ext cx="11712912" cy="338554"/>
          </a:xfrm>
          <a:prstGeom prst="rect">
            <a:avLst/>
          </a:prstGeom>
        </p:spPr>
        <p:txBody>
          <a:bodyPr wrap="square">
            <a:spAutoFit/>
          </a:bodyPr>
          <a:lstStyle/>
          <a:p>
            <a:r>
              <a:rPr lang="fr-FR" sz="1600" b="1" dirty="0">
                <a:solidFill>
                  <a:srgbClr val="C00000"/>
                </a:solidFill>
                <a:latin typeface="Georgia" panose="02040502050405020303" pitchFamily="18" charset="0"/>
                <a:cs typeface="Trebuchet MS"/>
                <a:sym typeface="Wingdings" pitchFamily="2" charset="2"/>
              </a:rPr>
              <a:t>MERENGUE2</a:t>
            </a:r>
            <a:r>
              <a:rPr lang="fr-FR" sz="1600" dirty="0">
                <a:latin typeface="Trebuchet MS"/>
                <a:cs typeface="Trebuchet MS"/>
                <a:sym typeface="Wingdings" pitchFamily="2" charset="2"/>
              </a:rPr>
              <a:t>: R</a:t>
            </a:r>
            <a:r>
              <a:rPr lang="fr-FR" sz="1600" dirty="0">
                <a:latin typeface="Trebuchet MS"/>
                <a:cs typeface="Trebuchet MS"/>
              </a:rPr>
              <a:t>econstruction of </a:t>
            </a:r>
            <a:r>
              <a:rPr lang="fr-FR" sz="1600" dirty="0" err="1">
                <a:latin typeface="Trebuchet MS"/>
                <a:cs typeface="Trebuchet MS"/>
              </a:rPr>
              <a:t>microtexture</a:t>
            </a:r>
            <a:r>
              <a:rPr lang="fr-FR" sz="1600" dirty="0">
                <a:latin typeface="Trebuchet MS"/>
                <a:cs typeface="Trebuchet MS"/>
              </a:rPr>
              <a:t> </a:t>
            </a:r>
            <a:r>
              <a:rPr lang="fr-FR" sz="1600" dirty="0" err="1">
                <a:latin typeface="Trebuchet MS"/>
                <a:cs typeface="Trebuchet MS"/>
              </a:rPr>
              <a:t>before</a:t>
            </a:r>
            <a:r>
              <a:rPr lang="fr-FR" sz="1600" dirty="0">
                <a:latin typeface="Trebuchet MS"/>
                <a:cs typeface="Trebuchet MS"/>
              </a:rPr>
              <a:t> phase transformation (identification of parent phase) Lionel Germain</a:t>
            </a:r>
            <a:endParaRPr lang="en-US" sz="1600" dirty="0">
              <a:latin typeface="Trebuchet MS"/>
              <a:cs typeface="Trebuchet MS"/>
            </a:endParaRPr>
          </a:p>
        </p:txBody>
      </p:sp>
      <p:sp>
        <p:nvSpPr>
          <p:cNvPr id="6" name="Rectangle 5">
            <a:extLst>
              <a:ext uri="{FF2B5EF4-FFF2-40B4-BE49-F238E27FC236}">
                <a16:creationId xmlns:a16="http://schemas.microsoft.com/office/drawing/2014/main" xmlns="" id="{F4224C7D-72FC-4A1C-8A7B-B0CE151BBA7A}"/>
              </a:ext>
            </a:extLst>
          </p:cNvPr>
          <p:cNvSpPr/>
          <p:nvPr/>
        </p:nvSpPr>
        <p:spPr>
          <a:xfrm>
            <a:off x="357158" y="4357694"/>
            <a:ext cx="3929090" cy="584775"/>
          </a:xfrm>
          <a:prstGeom prst="rect">
            <a:avLst/>
          </a:prstGeom>
        </p:spPr>
        <p:txBody>
          <a:bodyPr wrap="square">
            <a:spAutoFit/>
          </a:bodyPr>
          <a:lstStyle/>
          <a:p>
            <a:r>
              <a:rPr lang="fr-FR" sz="1600" b="1" dirty="0">
                <a:solidFill>
                  <a:srgbClr val="E96401"/>
                </a:solidFill>
                <a:latin typeface="Georgia" panose="02040502050405020303" pitchFamily="18" charset="0"/>
                <a:cs typeface="Trebuchet MS"/>
                <a:sym typeface="Wingdings" pitchFamily="2" charset="2"/>
              </a:rPr>
              <a:t> </a:t>
            </a:r>
            <a:r>
              <a:rPr lang="en-US" sz="1600" dirty="0">
                <a:latin typeface="Georgia" panose="02040502050405020303" pitchFamily="18" charset="0"/>
              </a:rPr>
              <a:t>Take into account of the topologies of the phase transformations. </a:t>
            </a:r>
            <a:endParaRPr lang="en-US" sz="1600" b="1" dirty="0">
              <a:solidFill>
                <a:srgbClr val="E96401"/>
              </a:solidFill>
              <a:latin typeface="Georgia" panose="02040502050405020303" pitchFamily="18" charset="0"/>
              <a:cs typeface="Trebuchet MS"/>
            </a:endParaRPr>
          </a:p>
        </p:txBody>
      </p:sp>
      <p:pic>
        <p:nvPicPr>
          <p:cNvPr id="7" name="Image 6">
            <a:extLst>
              <a:ext uri="{FF2B5EF4-FFF2-40B4-BE49-F238E27FC236}">
                <a16:creationId xmlns:a16="http://schemas.microsoft.com/office/drawing/2014/main" xmlns="" id="{DA74447C-2D25-4372-B0C3-1D7104EBB8B0}"/>
              </a:ext>
            </a:extLst>
          </p:cNvPr>
          <p:cNvPicPr/>
          <p:nvPr/>
        </p:nvPicPr>
        <p:blipFill>
          <a:blip r:embed="rId2" cstate="print"/>
          <a:srcRect/>
          <a:stretch>
            <a:fillRect/>
          </a:stretch>
        </p:blipFill>
        <p:spPr bwMode="auto">
          <a:xfrm>
            <a:off x="285720" y="1488812"/>
            <a:ext cx="3000396" cy="1875608"/>
          </a:xfrm>
          <a:prstGeom prst="rect">
            <a:avLst/>
          </a:prstGeom>
          <a:noFill/>
          <a:ln w="9525">
            <a:noFill/>
            <a:miter lim="800000"/>
            <a:headEnd/>
            <a:tailEnd/>
          </a:ln>
        </p:spPr>
      </p:pic>
      <p:sp>
        <p:nvSpPr>
          <p:cNvPr id="8" name="Rectangle 7">
            <a:extLst>
              <a:ext uri="{FF2B5EF4-FFF2-40B4-BE49-F238E27FC236}">
                <a16:creationId xmlns:a16="http://schemas.microsoft.com/office/drawing/2014/main" xmlns="" id="{CC2318B7-7CC4-4D8F-9DDD-D0A69FC2E2ED}"/>
              </a:ext>
            </a:extLst>
          </p:cNvPr>
          <p:cNvSpPr/>
          <p:nvPr/>
        </p:nvSpPr>
        <p:spPr>
          <a:xfrm>
            <a:off x="3428991" y="2274630"/>
            <a:ext cx="8039568" cy="584775"/>
          </a:xfrm>
          <a:prstGeom prst="rect">
            <a:avLst/>
          </a:prstGeom>
        </p:spPr>
        <p:txBody>
          <a:bodyPr wrap="square">
            <a:spAutoFit/>
          </a:bodyPr>
          <a:lstStyle/>
          <a:p>
            <a:r>
              <a:rPr lang="fr-FR" sz="1600" b="1" dirty="0">
                <a:solidFill>
                  <a:srgbClr val="E96401"/>
                </a:solidFill>
                <a:latin typeface="Georgia" panose="02040502050405020303" pitchFamily="18" charset="0"/>
                <a:cs typeface="Trebuchet MS"/>
                <a:sym typeface="Wingdings" pitchFamily="2" charset="2"/>
              </a:rPr>
              <a:t> </a:t>
            </a:r>
            <a:r>
              <a:rPr lang="fr-FR" sz="1600" dirty="0">
                <a:latin typeface="Georgia" panose="02040502050405020303" pitchFamily="18" charset="0"/>
              </a:rPr>
              <a:t>Direct analyses of diffraction patterns (indexation, cross-</a:t>
            </a:r>
            <a:r>
              <a:rPr lang="fr-FR" sz="1600" dirty="0" err="1">
                <a:latin typeface="Georgia" panose="02040502050405020303" pitchFamily="18" charset="0"/>
              </a:rPr>
              <a:t>correlation</a:t>
            </a:r>
            <a:r>
              <a:rPr lang="fr-FR" sz="1600" dirty="0">
                <a:latin typeface="Georgia" panose="02040502050405020303" pitchFamily="18" charset="0"/>
              </a:rPr>
              <a:t>, </a:t>
            </a:r>
            <a:r>
              <a:rPr lang="fr-FR" sz="1600" dirty="0" err="1">
                <a:latin typeface="Georgia" panose="02040502050405020303" pitchFamily="18" charset="0"/>
              </a:rPr>
              <a:t>Region</a:t>
            </a:r>
            <a:r>
              <a:rPr lang="fr-FR" sz="1600" dirty="0">
                <a:latin typeface="Georgia" panose="02040502050405020303" pitchFamily="18" charset="0"/>
              </a:rPr>
              <a:t> of </a:t>
            </a:r>
            <a:r>
              <a:rPr lang="fr-FR" sz="1600" dirty="0" err="1">
                <a:latin typeface="Georgia" panose="02040502050405020303" pitchFamily="18" charset="0"/>
              </a:rPr>
              <a:t>Interests</a:t>
            </a:r>
            <a:r>
              <a:rPr lang="fr-FR" sz="1600" dirty="0">
                <a:latin typeface="Georgia" panose="02040502050405020303" pitchFamily="18" charset="0"/>
              </a:rPr>
              <a:t>, ...). </a:t>
            </a:r>
            <a:endParaRPr lang="en-US" sz="1600" b="1" dirty="0">
              <a:solidFill>
                <a:srgbClr val="E96401"/>
              </a:solidFill>
              <a:latin typeface="Georgia" panose="02040502050405020303" pitchFamily="18" charset="0"/>
              <a:cs typeface="Trebuchet MS"/>
            </a:endParaRPr>
          </a:p>
        </p:txBody>
      </p:sp>
      <p:sp>
        <p:nvSpPr>
          <p:cNvPr id="9" name="Rectangle 8">
            <a:extLst>
              <a:ext uri="{FF2B5EF4-FFF2-40B4-BE49-F238E27FC236}">
                <a16:creationId xmlns:a16="http://schemas.microsoft.com/office/drawing/2014/main" xmlns="" id="{299CD875-0198-4184-8EC0-8FC1CB0954E8}"/>
              </a:ext>
            </a:extLst>
          </p:cNvPr>
          <p:cNvSpPr/>
          <p:nvPr/>
        </p:nvSpPr>
        <p:spPr>
          <a:xfrm>
            <a:off x="3428991" y="2917572"/>
            <a:ext cx="8039567" cy="338554"/>
          </a:xfrm>
          <a:prstGeom prst="rect">
            <a:avLst/>
          </a:prstGeom>
        </p:spPr>
        <p:txBody>
          <a:bodyPr wrap="square">
            <a:spAutoFit/>
          </a:bodyPr>
          <a:lstStyle/>
          <a:p>
            <a:r>
              <a:rPr lang="fr-FR" sz="1600" b="1" dirty="0">
                <a:solidFill>
                  <a:srgbClr val="E96401"/>
                </a:solidFill>
                <a:latin typeface="Trebuchet MS"/>
                <a:cs typeface="Trebuchet MS"/>
                <a:sym typeface="Wingdings" pitchFamily="2" charset="2"/>
              </a:rPr>
              <a:t> </a:t>
            </a:r>
            <a:r>
              <a:rPr lang="fr-FR" sz="1600" dirty="0" err="1">
                <a:latin typeface="Georgia" panose="02040502050405020303" pitchFamily="18" charset="0"/>
                <a:cs typeface="Trebuchet MS"/>
                <a:sym typeface="Wingdings" pitchFamily="2" charset="2"/>
              </a:rPr>
              <a:t>Crystallographic</a:t>
            </a:r>
            <a:r>
              <a:rPr lang="fr-FR" sz="1600" dirty="0">
                <a:latin typeface="Georgia" panose="02040502050405020303" pitchFamily="18" charset="0"/>
                <a:cs typeface="Trebuchet MS"/>
                <a:sym typeface="Wingdings" pitchFamily="2" charset="2"/>
              </a:rPr>
              <a:t> </a:t>
            </a:r>
            <a:r>
              <a:rPr lang="en-US" sz="1600" dirty="0">
                <a:latin typeface="Georgia" panose="02040502050405020303" pitchFamily="18" charset="0"/>
                <a:cs typeface="Trebuchet MS"/>
                <a:sym typeface="Wingdings" pitchFamily="2" charset="2"/>
              </a:rPr>
              <a:t>o</a:t>
            </a:r>
            <a:r>
              <a:rPr lang="en-US" sz="1600" dirty="0">
                <a:latin typeface="Georgia" panose="02040502050405020303" pitchFamily="18" charset="0"/>
              </a:rPr>
              <a:t>rientations from EBSD, X</a:t>
            </a:r>
            <a:r>
              <a:rPr lang="fr-FR" sz="1600" dirty="0">
                <a:latin typeface="Georgia" panose="02040502050405020303" pitchFamily="18" charset="0"/>
              </a:rPr>
              <a:t>RD</a:t>
            </a:r>
            <a:r>
              <a:rPr lang="en-US" sz="1600" dirty="0">
                <a:latin typeface="Georgia" panose="02040502050405020303" pitchFamily="18" charset="0"/>
              </a:rPr>
              <a:t> and Raman spectroscopy </a:t>
            </a:r>
            <a:endParaRPr lang="en-US" sz="1600" dirty="0">
              <a:latin typeface="Georgia" panose="02040502050405020303" pitchFamily="18" charset="0"/>
              <a:cs typeface="Trebuchet MS"/>
            </a:endParaRPr>
          </a:p>
        </p:txBody>
      </p:sp>
      <p:sp>
        <p:nvSpPr>
          <p:cNvPr id="10" name="Rectangle 9">
            <a:extLst>
              <a:ext uri="{FF2B5EF4-FFF2-40B4-BE49-F238E27FC236}">
                <a16:creationId xmlns:a16="http://schemas.microsoft.com/office/drawing/2014/main" xmlns="" id="{45214DFB-4E1D-4A12-A176-BEF82D580FD4}"/>
              </a:ext>
            </a:extLst>
          </p:cNvPr>
          <p:cNvSpPr/>
          <p:nvPr/>
        </p:nvSpPr>
        <p:spPr>
          <a:xfrm>
            <a:off x="357158" y="5072074"/>
            <a:ext cx="4070826" cy="338554"/>
          </a:xfrm>
          <a:prstGeom prst="rect">
            <a:avLst/>
          </a:prstGeom>
        </p:spPr>
        <p:txBody>
          <a:bodyPr wrap="square">
            <a:spAutoFit/>
          </a:bodyPr>
          <a:lstStyle/>
          <a:p>
            <a:r>
              <a:rPr lang="fr-FR" sz="1600" b="1" dirty="0">
                <a:solidFill>
                  <a:srgbClr val="E96401"/>
                </a:solidFill>
                <a:latin typeface="Georgia" panose="02040502050405020303" pitchFamily="18" charset="0"/>
                <a:cs typeface="Trebuchet MS"/>
                <a:sym typeface="Wingdings" pitchFamily="2" charset="2"/>
              </a:rPr>
              <a:t> </a:t>
            </a:r>
            <a:r>
              <a:rPr lang="en-US" sz="1600" dirty="0">
                <a:latin typeface="Georgia" panose="02040502050405020303" pitchFamily="18" charset="0"/>
              </a:rPr>
              <a:t>Analysis of the selection of variants.</a:t>
            </a:r>
            <a:endParaRPr lang="en-US" sz="1600" b="1" dirty="0">
              <a:solidFill>
                <a:srgbClr val="E96401"/>
              </a:solidFill>
              <a:latin typeface="Georgia" panose="02040502050405020303" pitchFamily="18" charset="0"/>
              <a:cs typeface="Trebuchet MS"/>
            </a:endParaRPr>
          </a:p>
        </p:txBody>
      </p:sp>
      <p:sp>
        <p:nvSpPr>
          <p:cNvPr id="11" name="Rectangle 10">
            <a:extLst>
              <a:ext uri="{FF2B5EF4-FFF2-40B4-BE49-F238E27FC236}">
                <a16:creationId xmlns:a16="http://schemas.microsoft.com/office/drawing/2014/main" xmlns="" id="{F4881399-B0BE-4545-A2E0-2F9BA4A6704E}"/>
              </a:ext>
            </a:extLst>
          </p:cNvPr>
          <p:cNvSpPr/>
          <p:nvPr/>
        </p:nvSpPr>
        <p:spPr>
          <a:xfrm>
            <a:off x="121931" y="3417638"/>
            <a:ext cx="9308508" cy="276999"/>
          </a:xfrm>
          <a:prstGeom prst="rect">
            <a:avLst/>
          </a:prstGeom>
        </p:spPr>
        <p:txBody>
          <a:bodyPr wrap="square">
            <a:spAutoFit/>
          </a:bodyPr>
          <a:lstStyle/>
          <a:p>
            <a:pPr algn="ctr"/>
            <a:r>
              <a:rPr lang="fr-FR" sz="1200" i="1" dirty="0">
                <a:latin typeface="Trebuchet MS"/>
                <a:cs typeface="Trebuchet MS"/>
              </a:rPr>
              <a:t>Density of </a:t>
            </a:r>
            <a:r>
              <a:rPr lang="fr-FR" sz="1200" i="1" dirty="0" err="1">
                <a:latin typeface="Trebuchet MS"/>
                <a:cs typeface="Trebuchet MS"/>
              </a:rPr>
              <a:t>disclinaison</a:t>
            </a:r>
            <a:r>
              <a:rPr lang="fr-FR" sz="1200" i="1" dirty="0">
                <a:latin typeface="Trebuchet MS"/>
                <a:cs typeface="Trebuchet MS"/>
              </a:rPr>
              <a:t> (</a:t>
            </a:r>
            <a:r>
              <a:rPr lang="fr-FR" sz="1200" dirty="0"/>
              <a:t>P Cordier, S </a:t>
            </a:r>
            <a:r>
              <a:rPr lang="fr-FR" sz="1200" dirty="0" err="1"/>
              <a:t>Demouchy</a:t>
            </a:r>
            <a:r>
              <a:rPr lang="fr-FR" sz="1200" dirty="0"/>
              <a:t>, </a:t>
            </a:r>
            <a:r>
              <a:rPr lang="fr-FR" sz="1200" i="1" dirty="0"/>
              <a:t>B Beausir</a:t>
            </a:r>
            <a:r>
              <a:rPr lang="fr-FR" sz="1200" dirty="0"/>
              <a:t>, V Taupin, F </a:t>
            </a:r>
            <a:r>
              <a:rPr lang="fr-FR" sz="1200" dirty="0" err="1"/>
              <a:t>Barou</a:t>
            </a:r>
            <a:r>
              <a:rPr lang="fr-FR" sz="1200" dirty="0"/>
              <a:t>, </a:t>
            </a:r>
            <a:r>
              <a:rPr lang="fr-FR" sz="1200" i="1" dirty="0"/>
              <a:t>C </a:t>
            </a:r>
            <a:r>
              <a:rPr lang="fr-FR" sz="1200" i="1" dirty="0" err="1"/>
              <a:t>Fressengeas</a:t>
            </a:r>
            <a:r>
              <a:rPr lang="fr-FR" sz="1200" i="1" dirty="0"/>
              <a:t>,</a:t>
            </a:r>
            <a:r>
              <a:rPr lang="fr-FR" sz="1200" dirty="0"/>
              <a:t> </a:t>
            </a:r>
            <a:r>
              <a:rPr lang="fr-FR" sz="1200" i="1" dirty="0"/>
              <a:t>Nature</a:t>
            </a:r>
            <a:r>
              <a:rPr lang="fr-FR" sz="1200" dirty="0"/>
              <a:t> 507 (7490), 51-56, 2014. 86, 2014)</a:t>
            </a:r>
            <a:endParaRPr lang="en-US" sz="1200" i="1" dirty="0">
              <a:latin typeface="Trebuchet MS"/>
              <a:cs typeface="Trebuchet MS"/>
            </a:endParaRPr>
          </a:p>
        </p:txBody>
      </p:sp>
      <p:pic>
        <p:nvPicPr>
          <p:cNvPr id="12" name="Picture 2" descr="illustration of a reconstruction">
            <a:extLst>
              <a:ext uri="{FF2B5EF4-FFF2-40B4-BE49-F238E27FC236}">
                <a16:creationId xmlns:a16="http://schemas.microsoft.com/office/drawing/2014/main" xmlns="" id="{172557DD-3BC5-489A-8DF4-DF29291EEFAF}"/>
              </a:ext>
            </a:extLst>
          </p:cNvPr>
          <p:cNvPicPr>
            <a:picLocks noChangeAspect="1" noChangeArrowheads="1"/>
          </p:cNvPicPr>
          <p:nvPr/>
        </p:nvPicPr>
        <p:blipFill>
          <a:blip r:embed="rId3" cstate="print"/>
          <a:srcRect/>
          <a:stretch>
            <a:fillRect/>
          </a:stretch>
        </p:blipFill>
        <p:spPr bwMode="auto">
          <a:xfrm>
            <a:off x="6115158" y="4294260"/>
            <a:ext cx="4010604" cy="2420888"/>
          </a:xfrm>
          <a:prstGeom prst="rect">
            <a:avLst/>
          </a:prstGeom>
          <a:noFill/>
        </p:spPr>
      </p:pic>
      <p:sp>
        <p:nvSpPr>
          <p:cNvPr id="13" name="Rectangle 12">
            <a:extLst>
              <a:ext uri="{FF2B5EF4-FFF2-40B4-BE49-F238E27FC236}">
                <a16:creationId xmlns:a16="http://schemas.microsoft.com/office/drawing/2014/main" xmlns="" id="{3D645C8D-AE9C-4B78-ADC7-A042F7BB40AC}"/>
              </a:ext>
            </a:extLst>
          </p:cNvPr>
          <p:cNvSpPr/>
          <p:nvPr/>
        </p:nvSpPr>
        <p:spPr>
          <a:xfrm>
            <a:off x="2766507" y="204403"/>
            <a:ext cx="5929354" cy="369332"/>
          </a:xfrm>
          <a:prstGeom prst="rect">
            <a:avLst/>
          </a:prstGeom>
        </p:spPr>
        <p:txBody>
          <a:bodyPr wrap="square">
            <a:spAutoFit/>
          </a:bodyPr>
          <a:lstStyle/>
          <a:p>
            <a:pPr algn="ctr"/>
            <a:r>
              <a:rPr lang="fr-FR" b="1" dirty="0">
                <a:solidFill>
                  <a:srgbClr val="E96401"/>
                </a:solidFill>
                <a:latin typeface="Trebuchet MS"/>
                <a:cs typeface="Trebuchet MS"/>
              </a:rPr>
              <a:t>Softwares</a:t>
            </a:r>
            <a:endParaRPr lang="fr-FR" sz="2000" dirty="0">
              <a:latin typeface="Trebuchet MS"/>
              <a:cs typeface="Trebuchet MS"/>
            </a:endParaRPr>
          </a:p>
        </p:txBody>
      </p:sp>
      <p:sp>
        <p:nvSpPr>
          <p:cNvPr id="14" name="Espace réservé du numéro de diapositive 6">
            <a:extLst>
              <a:ext uri="{FF2B5EF4-FFF2-40B4-BE49-F238E27FC236}">
                <a16:creationId xmlns:a16="http://schemas.microsoft.com/office/drawing/2014/main" xmlns="" id="{D241E683-719A-4788-A4FF-6FF60620E494}"/>
              </a:ext>
            </a:extLst>
          </p:cNvPr>
          <p:cNvSpPr txBox="1">
            <a:spLocks noGrp="1"/>
          </p:cNvSpPr>
          <p:nvPr/>
        </p:nvSpPr>
        <p:spPr bwMode="auto">
          <a:xfrm>
            <a:off x="11570006" y="6400800"/>
            <a:ext cx="500063" cy="457200"/>
          </a:xfrm>
          <a:prstGeom prst="rect">
            <a:avLst/>
          </a:prstGeom>
          <a:noFill/>
          <a:ln w="9525">
            <a:noFill/>
            <a:miter lim="800000"/>
            <a:headEnd/>
            <a:tailEnd/>
          </a:ln>
        </p:spPr>
        <p:txBody>
          <a:bodyPr/>
          <a:lstStyle/>
          <a:p>
            <a:pPr algn="r"/>
            <a:fld id="{78CE6BD1-B77A-4615-9A75-2001909BDFAC}" type="slidenum">
              <a:rPr lang="fr-FR" sz="1400" b="1">
                <a:latin typeface="Calibri" pitchFamily="34" charset="0"/>
                <a:cs typeface="Arial" charset="0"/>
              </a:rPr>
              <a:pPr algn="r"/>
              <a:t>9</a:t>
            </a:fld>
            <a:endParaRPr lang="fr-FR" sz="1400" b="1">
              <a:latin typeface="Calibri" pitchFamily="34" charset="0"/>
              <a:cs typeface="Arial" charset="0"/>
            </a:endParaRPr>
          </a:p>
        </p:txBody>
      </p:sp>
      <p:sp>
        <p:nvSpPr>
          <p:cNvPr id="15" name="ZoneTexte 14">
            <a:extLst>
              <a:ext uri="{FF2B5EF4-FFF2-40B4-BE49-F238E27FC236}">
                <a16:creationId xmlns:a16="http://schemas.microsoft.com/office/drawing/2014/main" xmlns="" id="{37AE94BD-D3AA-4393-8BA6-DB5FD908BC32}"/>
              </a:ext>
            </a:extLst>
          </p:cNvPr>
          <p:cNvSpPr txBox="1"/>
          <p:nvPr/>
        </p:nvSpPr>
        <p:spPr>
          <a:xfrm>
            <a:off x="362240" y="1048606"/>
            <a:ext cx="4264309" cy="369332"/>
          </a:xfrm>
          <a:prstGeom prst="rect">
            <a:avLst/>
          </a:prstGeom>
          <a:noFill/>
        </p:spPr>
        <p:txBody>
          <a:bodyPr wrap="none" rtlCol="0">
            <a:spAutoFit/>
          </a:bodyPr>
          <a:lstStyle/>
          <a:p>
            <a:r>
              <a:rPr lang="fr-FR" b="1" dirty="0">
                <a:solidFill>
                  <a:srgbClr val="C00000"/>
                </a:solidFill>
                <a:latin typeface="Georgia" panose="02040502050405020303" pitchFamily="18" charset="0"/>
                <a:cs typeface="Trebuchet MS"/>
                <a:sym typeface="Wingdings" pitchFamily="2" charset="2"/>
              </a:rPr>
              <a:t>ATEX</a:t>
            </a:r>
            <a:r>
              <a:rPr lang="fr-FR" dirty="0">
                <a:latin typeface="Georgia" panose="02040502050405020303" pitchFamily="18" charset="0"/>
                <a:cs typeface="Trebuchet MS"/>
                <a:sym typeface="Wingdings" pitchFamily="2" charset="2"/>
              </a:rPr>
              <a:t> (http://www.atex-software.eu/):</a:t>
            </a:r>
            <a:endParaRPr lang="fr-FR" dirty="0"/>
          </a:p>
        </p:txBody>
      </p:sp>
      <p:sp>
        <p:nvSpPr>
          <p:cNvPr id="16" name="ZoneTexte 15">
            <a:extLst>
              <a:ext uri="{FF2B5EF4-FFF2-40B4-BE49-F238E27FC236}">
                <a16:creationId xmlns:a16="http://schemas.microsoft.com/office/drawing/2014/main" xmlns="" id="{7F1605FC-FB8D-42A4-8E9A-8CE56F7EC78D}"/>
              </a:ext>
            </a:extLst>
          </p:cNvPr>
          <p:cNvSpPr txBox="1"/>
          <p:nvPr/>
        </p:nvSpPr>
        <p:spPr>
          <a:xfrm>
            <a:off x="357157" y="5960125"/>
            <a:ext cx="4161332" cy="369332"/>
          </a:xfrm>
          <a:prstGeom prst="rect">
            <a:avLst/>
          </a:prstGeom>
          <a:noFill/>
        </p:spPr>
        <p:txBody>
          <a:bodyPr wrap="none" rtlCol="0">
            <a:spAutoFit/>
          </a:bodyPr>
          <a:lstStyle/>
          <a:p>
            <a:r>
              <a:rPr lang="fr-FR" dirty="0">
                <a:latin typeface="Garamond" panose="02020404030301010803" pitchFamily="18" charset="0"/>
              </a:rPr>
              <a:t>http://lionelgermain.free.fr/merengue2.htm</a:t>
            </a:r>
          </a:p>
        </p:txBody>
      </p:sp>
    </p:spTree>
    <p:extLst>
      <p:ext uri="{BB962C8B-B14F-4D97-AF65-F5344CB8AC3E}">
        <p14:creationId xmlns:p14="http://schemas.microsoft.com/office/powerpoint/2010/main" val="132146655"/>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1236</TotalTime>
  <Words>2002</Words>
  <Application>Microsoft Office PowerPoint</Application>
  <PresentationFormat>Произвольный</PresentationFormat>
  <Paragraphs>655</Paragraphs>
  <Slides>35</Slides>
  <Notes>0</Notes>
  <HiddenSlides>0</HiddenSlides>
  <MMClips>2</MMClips>
  <ScaleCrop>false</ScaleCrop>
  <HeadingPairs>
    <vt:vector size="4" baseType="variant">
      <vt:variant>
        <vt:lpstr>Тема</vt:lpstr>
      </vt:variant>
      <vt:variant>
        <vt:i4>1</vt:i4>
      </vt:variant>
      <vt:variant>
        <vt:lpstr>Заголовки слайдов</vt:lpstr>
      </vt:variant>
      <vt:variant>
        <vt:i4>35</vt:i4>
      </vt:variant>
    </vt:vector>
  </HeadingPairs>
  <TitlesOfParts>
    <vt:vector size="36" baseType="lpstr">
      <vt:lpstr>Thème Office</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lpstr>Презентация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Eric Fleury</dc:creator>
  <cp:lastModifiedBy>Polishko</cp:lastModifiedBy>
  <cp:revision>79</cp:revision>
  <dcterms:created xsi:type="dcterms:W3CDTF">2021-05-19T08:52:45Z</dcterms:created>
  <dcterms:modified xsi:type="dcterms:W3CDTF">2022-06-23T06:32:11Z</dcterms:modified>
</cp:coreProperties>
</file>